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4" r:id="rId5"/>
    <p:sldId id="266" r:id="rId6"/>
    <p:sldId id="269" r:id="rId7"/>
    <p:sldId id="265" r:id="rId8"/>
    <p:sldId id="267" r:id="rId9"/>
    <p:sldId id="268" r:id="rId10"/>
    <p:sldId id="270" r:id="rId11"/>
    <p:sldId id="271" r:id="rId12"/>
    <p:sldId id="272" r:id="rId13"/>
    <p:sldId id="273" r:id="rId14"/>
    <p:sldId id="276" r:id="rId15"/>
    <p:sldId id="275" r:id="rId16"/>
    <p:sldId id="274" r:id="rId17"/>
    <p:sldId id="277" r:id="rId18"/>
    <p:sldId id="278" r:id="rId19"/>
    <p:sldId id="280" r:id="rId20"/>
    <p:sldId id="279" r:id="rId21"/>
    <p:sldId id="281" r:id="rId22"/>
    <p:sldId id="283" r:id="rId23"/>
    <p:sldId id="284" r:id="rId24"/>
    <p:sldId id="282" r:id="rId25"/>
    <p:sldId id="286" r:id="rId26"/>
    <p:sldId id="285" r:id="rId27"/>
    <p:sldId id="287" r:id="rId28"/>
    <p:sldId id="288" r:id="rId29"/>
    <p:sldId id="289" r:id="rId30"/>
    <p:sldId id="290" r:id="rId31"/>
    <p:sldId id="291" r:id="rId32"/>
    <p:sldId id="293" r:id="rId33"/>
    <p:sldId id="294" r:id="rId34"/>
    <p:sldId id="295" r:id="rId35"/>
    <p:sldId id="292"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2BDF26C-FC8C-457B-AFDF-8D6C51E972F4}"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01581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BDF26C-FC8C-457B-AFDF-8D6C51E972F4}"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564803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BDF26C-FC8C-457B-AFDF-8D6C51E972F4}"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378056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BDF26C-FC8C-457B-AFDF-8D6C51E972F4}"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5350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B2BDF26C-FC8C-457B-AFDF-8D6C51E972F4}"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156658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2BDF26C-FC8C-457B-AFDF-8D6C51E972F4}"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3796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2BDF26C-FC8C-457B-AFDF-8D6C51E972F4}" type="datetimeFigureOut">
              <a:rPr lang="de-DE" smtClean="0"/>
              <a:t>27.08.2021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39312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2BDF26C-FC8C-457B-AFDF-8D6C51E972F4}" type="datetimeFigureOut">
              <a:rPr lang="de-DE" smtClean="0"/>
              <a:t>27.08.2021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236132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2BDF26C-FC8C-457B-AFDF-8D6C51E972F4}" type="datetimeFigureOut">
              <a:rPr lang="de-DE" smtClean="0"/>
              <a:t>27.08.2021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6775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B2BDF26C-FC8C-457B-AFDF-8D6C51E972F4}"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1870562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B2BDF26C-FC8C-457B-AFDF-8D6C51E972F4}"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7832F6-B782-4818-B2B6-7A0CD3FE263F}" type="slidenum">
              <a:rPr lang="de-DE" smtClean="0"/>
              <a:t>‹Nr.›</a:t>
            </a:fld>
            <a:endParaRPr lang="de-DE"/>
          </a:p>
        </p:txBody>
      </p:sp>
    </p:spTree>
    <p:extLst>
      <p:ext uri="{BB962C8B-B14F-4D97-AF65-F5344CB8AC3E}">
        <p14:creationId xmlns:p14="http://schemas.microsoft.com/office/powerpoint/2010/main" val="56774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DF26C-FC8C-457B-AFDF-8D6C51E972F4}" type="datetimeFigureOut">
              <a:rPr lang="de-DE" smtClean="0"/>
              <a:t>27.08.2021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832F6-B782-4818-B2B6-7A0CD3FE263F}" type="slidenum">
              <a:rPr lang="de-DE" smtClean="0"/>
              <a:t>‹Nr.›</a:t>
            </a:fld>
            <a:endParaRPr lang="de-DE"/>
          </a:p>
        </p:txBody>
      </p:sp>
    </p:spTree>
    <p:extLst>
      <p:ext uri="{BB962C8B-B14F-4D97-AF65-F5344CB8AC3E}">
        <p14:creationId xmlns:p14="http://schemas.microsoft.com/office/powerpoint/2010/main" val="3776324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2.wdp"/><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hyperlink" Target="mailto:izbabraci@pilawagorna.pl" TargetMode="External"/><Relationship Id="rId5" Type="http://schemas.openxmlformats.org/officeDocument/2006/relationships/image" Target="../media/image54.jpeg"/><Relationship Id="rId10" Type="http://schemas.microsoft.com/office/2007/relationships/hdphoto" Target="../media/hdphoto3.wdp"/><Relationship Id="rId4" Type="http://schemas.openxmlformats.org/officeDocument/2006/relationships/image" Target="../media/image53.jpe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jpe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media/image87.jpe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microsoft.com/office/2007/relationships/hdphoto" Target="../media/hdphoto5.wdp"/><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28.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29.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149.jpeg"/><Relationship Id="rId3" Type="http://schemas.microsoft.com/office/2007/relationships/hdphoto" Target="../media/hdphoto6.wdp"/><Relationship Id="rId7" Type="http://schemas.openxmlformats.org/officeDocument/2006/relationships/image" Target="../media/image148.jpe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50.jpeg"/></Relationships>
</file>

<file path=ppt/slides/_rels/slide3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Via </a:t>
            </a:r>
            <a:r>
              <a:rPr lang="de-DE" dirty="0" err="1" smtClean="0"/>
              <a:t>Exulantis</a:t>
            </a:r>
            <a:r>
              <a:rPr lang="de-DE" dirty="0" smtClean="0"/>
              <a:t> </a:t>
            </a:r>
            <a:r>
              <a:rPr lang="de-DE" dirty="0" smtClean="0"/>
              <a:t/>
            </a:r>
            <a:br>
              <a:rPr lang="de-DE" dirty="0" smtClean="0"/>
            </a:br>
            <a:r>
              <a:rPr lang="de-DE" dirty="0" smtClean="0"/>
              <a:t>2021</a:t>
            </a:r>
            <a:endParaRPr lang="de-DE" dirty="0"/>
          </a:p>
        </p:txBody>
      </p:sp>
      <p:sp>
        <p:nvSpPr>
          <p:cNvPr id="3" name="Untertitel 2"/>
          <p:cNvSpPr>
            <a:spLocks noGrp="1"/>
          </p:cNvSpPr>
          <p:nvPr>
            <p:ph type="subTitle" idx="1"/>
          </p:nvPr>
        </p:nvSpPr>
        <p:spPr/>
        <p:txBody>
          <a:bodyPr/>
          <a:lstStyle/>
          <a:p>
            <a:r>
              <a:rPr lang="de-DE" sz="4400" dirty="0" smtClean="0"/>
              <a:t>19.-21. August </a:t>
            </a:r>
            <a:endParaRPr lang="de-DE" dirty="0"/>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r="34917" b="50438"/>
          <a:stretch/>
        </p:blipFill>
        <p:spPr>
          <a:xfrm>
            <a:off x="0" y="-346064"/>
            <a:ext cx="12395200" cy="7079373"/>
          </a:xfrm>
          <a:prstGeom prst="rect">
            <a:avLst/>
          </a:prstGeom>
        </p:spPr>
      </p:pic>
    </p:spTree>
    <p:extLst>
      <p:ext uri="{BB962C8B-B14F-4D97-AF65-F5344CB8AC3E}">
        <p14:creationId xmlns:p14="http://schemas.microsoft.com/office/powerpoint/2010/main" val="2325013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20464" r="11667" b="25271"/>
          <a:stretch/>
        </p:blipFill>
        <p:spPr>
          <a:xfrm>
            <a:off x="194933" y="184911"/>
            <a:ext cx="4121888" cy="1899071"/>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46822" r="3527" b="17984"/>
          <a:stretch/>
        </p:blipFill>
        <p:spPr>
          <a:xfrm>
            <a:off x="4901618" y="163651"/>
            <a:ext cx="7102549" cy="1943285"/>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t="45581" r="1667" b="14419"/>
          <a:stretch/>
        </p:blipFill>
        <p:spPr>
          <a:xfrm>
            <a:off x="141768" y="2307264"/>
            <a:ext cx="6609906" cy="2016581"/>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23254" t="1128" r="-603" b="21421"/>
          <a:stretch/>
        </p:blipFill>
        <p:spPr>
          <a:xfrm>
            <a:off x="6895213" y="2335556"/>
            <a:ext cx="2647505" cy="1988289"/>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2172" y="4502913"/>
            <a:ext cx="2654594" cy="1990946"/>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768" y="4502913"/>
            <a:ext cx="2654593" cy="1990945"/>
          </a:xfrm>
          <a:prstGeom prst="rect">
            <a:avLst/>
          </a:prstGeom>
        </p:spPr>
      </p:pic>
      <p:pic>
        <p:nvPicPr>
          <p:cNvPr id="8" name="Grafik 7"/>
          <p:cNvPicPr>
            <a:picLocks noChangeAspect="1"/>
          </p:cNvPicPr>
          <p:nvPr/>
        </p:nvPicPr>
        <p:blipFill rotWithShape="1">
          <a:blip r:embed="rId8" cstate="print">
            <a:extLst>
              <a:ext uri="{28A0092B-C50C-407E-A947-70E740481C1C}">
                <a14:useLocalDpi xmlns:a14="http://schemas.microsoft.com/office/drawing/2010/main" val="0"/>
              </a:ext>
            </a:extLst>
          </a:blip>
          <a:srcRect l="8990" t="-218"/>
          <a:stretch/>
        </p:blipFill>
        <p:spPr>
          <a:xfrm rot="5400000">
            <a:off x="9491037" y="4205465"/>
            <a:ext cx="2751198" cy="2272157"/>
          </a:xfrm>
          <a:prstGeom prst="rect">
            <a:avLst/>
          </a:prstGeom>
        </p:spPr>
      </p:pic>
      <p:sp>
        <p:nvSpPr>
          <p:cNvPr id="9" name="Textfeld 8"/>
          <p:cNvSpPr txBox="1"/>
          <p:nvPr/>
        </p:nvSpPr>
        <p:spPr>
          <a:xfrm>
            <a:off x="6044606" y="4428476"/>
            <a:ext cx="3498112" cy="2308324"/>
          </a:xfrm>
          <a:prstGeom prst="rect">
            <a:avLst/>
          </a:prstGeom>
          <a:noFill/>
        </p:spPr>
        <p:txBody>
          <a:bodyPr wrap="square" rtlCol="0">
            <a:spAutoFit/>
          </a:bodyPr>
          <a:lstStyle/>
          <a:p>
            <a:r>
              <a:rPr lang="de-DE" dirty="0" smtClean="0"/>
              <a:t>Die Steinwirtschaft, so wird mir bald Arnold in Pilawa </a:t>
            </a:r>
            <a:r>
              <a:rPr lang="de-DE" dirty="0" err="1" smtClean="0"/>
              <a:t>Górna</a:t>
            </a:r>
            <a:r>
              <a:rPr lang="de-DE" dirty="0" smtClean="0"/>
              <a:t> erzählen, haben die Brüder nach Schlesien gebracht. Hätte ich das hier schon gewusst, wäre ich wohl großzügiger mit dem allgegen-</a:t>
            </a:r>
            <a:r>
              <a:rPr lang="de-DE" dirty="0" err="1" smtClean="0"/>
              <a:t>wärtigen</a:t>
            </a:r>
            <a:r>
              <a:rPr lang="de-DE" dirty="0" smtClean="0"/>
              <a:t> Raubbau an der Landschaft umgegangen.</a:t>
            </a:r>
            <a:endParaRPr lang="de-DE" dirty="0"/>
          </a:p>
        </p:txBody>
      </p:sp>
      <p:sp>
        <p:nvSpPr>
          <p:cNvPr id="10" name="Textfeld 9"/>
          <p:cNvSpPr txBox="1"/>
          <p:nvPr/>
        </p:nvSpPr>
        <p:spPr>
          <a:xfrm>
            <a:off x="9686256" y="2106937"/>
            <a:ext cx="2461449" cy="1754326"/>
          </a:xfrm>
          <a:prstGeom prst="rect">
            <a:avLst/>
          </a:prstGeom>
          <a:noFill/>
        </p:spPr>
        <p:txBody>
          <a:bodyPr wrap="square" rtlCol="0">
            <a:spAutoFit/>
          </a:bodyPr>
          <a:lstStyle/>
          <a:p>
            <a:r>
              <a:rPr lang="de-DE" dirty="0" smtClean="0"/>
              <a:t>Von Landschaft und Muße ist im 1724er Nitschmann-Tagebuch nichts zu lesen, ich bin eben doch Touristin, sie waren Flüchtlinge.</a:t>
            </a:r>
            <a:endParaRPr lang="de-DE" dirty="0"/>
          </a:p>
        </p:txBody>
      </p:sp>
    </p:spTree>
    <p:extLst>
      <p:ext uri="{BB962C8B-B14F-4D97-AF65-F5344CB8AC3E}">
        <p14:creationId xmlns:p14="http://schemas.microsoft.com/office/powerpoint/2010/main" val="5985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72" y="646814"/>
            <a:ext cx="3246474" cy="2434855"/>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2361" t="31554" r="45975" b="32593"/>
          <a:stretch/>
        </p:blipFill>
        <p:spPr>
          <a:xfrm>
            <a:off x="3097511" y="241004"/>
            <a:ext cx="3166891" cy="268961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783" y="220625"/>
            <a:ext cx="4355805" cy="3266854"/>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533" y="3594004"/>
            <a:ext cx="4291152" cy="3218364"/>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7783" y="3571066"/>
            <a:ext cx="4321734" cy="3241302"/>
          </a:xfrm>
          <a:prstGeom prst="rect">
            <a:avLst/>
          </a:prstGeom>
        </p:spPr>
      </p:pic>
      <p:sp>
        <p:nvSpPr>
          <p:cNvPr id="7" name="Textfeld 6"/>
          <p:cNvSpPr txBox="1"/>
          <p:nvPr/>
        </p:nvSpPr>
        <p:spPr>
          <a:xfrm>
            <a:off x="277574" y="3812708"/>
            <a:ext cx="2687782" cy="2862322"/>
          </a:xfrm>
          <a:prstGeom prst="rect">
            <a:avLst/>
          </a:prstGeom>
          <a:noFill/>
        </p:spPr>
        <p:txBody>
          <a:bodyPr wrap="square" rtlCol="0">
            <a:spAutoFit/>
          </a:bodyPr>
          <a:lstStyle/>
          <a:p>
            <a:r>
              <a:rPr lang="de-DE" dirty="0" smtClean="0"/>
              <a:t>Das, auf dem Markplatz von </a:t>
            </a:r>
            <a:r>
              <a:rPr lang="de-DE" dirty="0" err="1" smtClean="0"/>
              <a:t>Ząbkowice</a:t>
            </a:r>
            <a:r>
              <a:rPr lang="de-DE" dirty="0" smtClean="0"/>
              <a:t> ist fast der glücklichste Moment auf der Tour: Soeben haben ich ein funkelnagelneues Ladekabel für mein Handy geschenkt bekommen.  Ich kann wieder fotografieren, navigieren, recherchieren und kommunizieren.</a:t>
            </a:r>
            <a:endParaRPr lang="de-DE" dirty="0"/>
          </a:p>
        </p:txBody>
      </p:sp>
      <p:cxnSp>
        <p:nvCxnSpPr>
          <p:cNvPr id="9" name="Gerade Verbindung mit Pfeil 8"/>
          <p:cNvCxnSpPr/>
          <p:nvPr/>
        </p:nvCxnSpPr>
        <p:spPr>
          <a:xfrm flipV="1">
            <a:off x="535709" y="2930613"/>
            <a:ext cx="637309" cy="116109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1" name="Textfeld 10"/>
          <p:cNvSpPr txBox="1"/>
          <p:nvPr/>
        </p:nvSpPr>
        <p:spPr>
          <a:xfrm>
            <a:off x="3131582" y="2930613"/>
            <a:ext cx="4532130" cy="646331"/>
          </a:xfrm>
          <a:prstGeom prst="rect">
            <a:avLst/>
          </a:prstGeom>
          <a:noFill/>
        </p:spPr>
        <p:txBody>
          <a:bodyPr wrap="square" rtlCol="0">
            <a:spAutoFit/>
          </a:bodyPr>
          <a:lstStyle/>
          <a:p>
            <a:r>
              <a:rPr lang="de-DE" dirty="0" smtClean="0"/>
              <a:t>Nicht </a:t>
            </a:r>
            <a:r>
              <a:rPr lang="de-DE" dirty="0" err="1" smtClean="0"/>
              <a:t>frankensteinisch</a:t>
            </a:r>
            <a:r>
              <a:rPr lang="de-DE" dirty="0" smtClean="0"/>
              <a:t> unheimlich, sondern unheimlich freundlich, diese </a:t>
            </a:r>
            <a:r>
              <a:rPr lang="de-DE" dirty="0" err="1" smtClean="0"/>
              <a:t>Ząbkowice</a:t>
            </a:r>
            <a:r>
              <a:rPr lang="de-DE" dirty="0" smtClean="0"/>
              <a:t> </a:t>
            </a:r>
            <a:r>
              <a:rPr lang="de-DE" dirty="0" err="1" smtClean="0"/>
              <a:t>Sł</a:t>
            </a:r>
            <a:r>
              <a:rPr lang="de-DE" dirty="0" smtClean="0"/>
              <a:t>.</a:t>
            </a:r>
            <a:endParaRPr lang="de-DE" dirty="0"/>
          </a:p>
        </p:txBody>
      </p:sp>
    </p:spTree>
    <p:extLst>
      <p:ext uri="{BB962C8B-B14F-4D97-AF65-F5344CB8AC3E}">
        <p14:creationId xmlns:p14="http://schemas.microsoft.com/office/powerpoint/2010/main" val="24707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10834" y="129309"/>
            <a:ext cx="9624292" cy="6465455"/>
            <a:chOff x="1136071" y="193964"/>
            <a:chExt cx="9624292" cy="6465455"/>
          </a:xfrm>
        </p:grpSpPr>
        <p:pic>
          <p:nvPicPr>
            <p:cNvPr id="2" name="Grafik 1"/>
            <p:cNvPicPr>
              <a:picLocks noChangeAspect="1"/>
            </p:cNvPicPr>
            <p:nvPr/>
          </p:nvPicPr>
          <p:blipFill rotWithShape="1">
            <a:blip r:embed="rId2"/>
            <a:srcRect l="32554" t="24676" r="14819" b="12474"/>
            <a:stretch/>
          </p:blipFill>
          <p:spPr>
            <a:xfrm>
              <a:off x="1136071" y="193964"/>
              <a:ext cx="9624292" cy="6465455"/>
            </a:xfrm>
            <a:prstGeom prst="rect">
              <a:avLst/>
            </a:prstGeom>
          </p:spPr>
        </p:pic>
        <p:sp>
          <p:nvSpPr>
            <p:cNvPr id="3" name="Freihandform 2"/>
            <p:cNvSpPr/>
            <p:nvPr/>
          </p:nvSpPr>
          <p:spPr>
            <a:xfrm>
              <a:off x="4079424" y="286327"/>
              <a:ext cx="2755485" cy="6188364"/>
            </a:xfrm>
            <a:custGeom>
              <a:avLst/>
              <a:gdLst>
                <a:gd name="connsiteX0" fmla="*/ 2755485 w 2755485"/>
                <a:gd name="connsiteY0" fmla="*/ 6188364 h 6188364"/>
                <a:gd name="connsiteX1" fmla="*/ 2201303 w 2755485"/>
                <a:gd name="connsiteY1" fmla="*/ 5874328 h 6188364"/>
                <a:gd name="connsiteX2" fmla="*/ 2145885 w 2755485"/>
                <a:gd name="connsiteY2" fmla="*/ 5237018 h 6188364"/>
                <a:gd name="connsiteX3" fmla="*/ 2090467 w 2755485"/>
                <a:gd name="connsiteY3" fmla="*/ 4765964 h 6188364"/>
                <a:gd name="connsiteX4" fmla="*/ 1406976 w 2755485"/>
                <a:gd name="connsiteY4" fmla="*/ 3648364 h 6188364"/>
                <a:gd name="connsiteX5" fmla="*/ 1046758 w 2755485"/>
                <a:gd name="connsiteY5" fmla="*/ 2780146 h 6188364"/>
                <a:gd name="connsiteX6" fmla="*/ 1129885 w 2755485"/>
                <a:gd name="connsiteY6" fmla="*/ 2133600 h 6188364"/>
                <a:gd name="connsiteX7" fmla="*/ 862031 w 2755485"/>
                <a:gd name="connsiteY7" fmla="*/ 1653309 h 6188364"/>
                <a:gd name="connsiteX8" fmla="*/ 12285 w 2755485"/>
                <a:gd name="connsiteY8" fmla="*/ 544946 h 6188364"/>
                <a:gd name="connsiteX9" fmla="*/ 335558 w 2755485"/>
                <a:gd name="connsiteY9" fmla="*/ 0 h 6188364"/>
                <a:gd name="connsiteX10" fmla="*/ 335558 w 2755485"/>
                <a:gd name="connsiteY10" fmla="*/ 0 h 618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5485" h="6188364">
                  <a:moveTo>
                    <a:pt x="2755485" y="6188364"/>
                  </a:moveTo>
                  <a:cubicBezTo>
                    <a:pt x="2529194" y="6110625"/>
                    <a:pt x="2302903" y="6032886"/>
                    <a:pt x="2201303" y="5874328"/>
                  </a:cubicBezTo>
                  <a:cubicBezTo>
                    <a:pt x="2099703" y="5715770"/>
                    <a:pt x="2164358" y="5421745"/>
                    <a:pt x="2145885" y="5237018"/>
                  </a:cubicBezTo>
                  <a:cubicBezTo>
                    <a:pt x="2127412" y="5052291"/>
                    <a:pt x="2213618" y="5030740"/>
                    <a:pt x="2090467" y="4765964"/>
                  </a:cubicBezTo>
                  <a:cubicBezTo>
                    <a:pt x="1967316" y="4501188"/>
                    <a:pt x="1580927" y="3979334"/>
                    <a:pt x="1406976" y="3648364"/>
                  </a:cubicBezTo>
                  <a:cubicBezTo>
                    <a:pt x="1233025" y="3317394"/>
                    <a:pt x="1092940" y="3032607"/>
                    <a:pt x="1046758" y="2780146"/>
                  </a:cubicBezTo>
                  <a:cubicBezTo>
                    <a:pt x="1000576" y="2527685"/>
                    <a:pt x="1160673" y="2321406"/>
                    <a:pt x="1129885" y="2133600"/>
                  </a:cubicBezTo>
                  <a:cubicBezTo>
                    <a:pt x="1099097" y="1945794"/>
                    <a:pt x="1048298" y="1918085"/>
                    <a:pt x="862031" y="1653309"/>
                  </a:cubicBezTo>
                  <a:cubicBezTo>
                    <a:pt x="675764" y="1388533"/>
                    <a:pt x="100030" y="820497"/>
                    <a:pt x="12285" y="544946"/>
                  </a:cubicBezTo>
                  <a:cubicBezTo>
                    <a:pt x="-75460" y="269395"/>
                    <a:pt x="335558" y="0"/>
                    <a:pt x="335558" y="0"/>
                  </a:cubicBezTo>
                  <a:lnTo>
                    <a:pt x="335558"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Freihandform 4"/>
          <p:cNvSpPr/>
          <p:nvPr/>
        </p:nvSpPr>
        <p:spPr>
          <a:xfrm>
            <a:off x="5209309" y="5098473"/>
            <a:ext cx="1089891" cy="960582"/>
          </a:xfrm>
          <a:custGeom>
            <a:avLst/>
            <a:gdLst>
              <a:gd name="connsiteX0" fmla="*/ 1089891 w 1089891"/>
              <a:gd name="connsiteY0" fmla="*/ 960582 h 960582"/>
              <a:gd name="connsiteX1" fmla="*/ 0 w 1089891"/>
              <a:gd name="connsiteY1" fmla="*/ 0 h 960582"/>
              <a:gd name="connsiteX2" fmla="*/ 0 w 1089891"/>
              <a:gd name="connsiteY2" fmla="*/ 0 h 960582"/>
            </a:gdLst>
            <a:ahLst/>
            <a:cxnLst>
              <a:cxn ang="0">
                <a:pos x="connsiteX0" y="connsiteY0"/>
              </a:cxn>
              <a:cxn ang="0">
                <a:pos x="connsiteX1" y="connsiteY1"/>
              </a:cxn>
              <a:cxn ang="0">
                <a:pos x="connsiteX2" y="connsiteY2"/>
              </a:cxn>
            </a:cxnLst>
            <a:rect l="l" t="t" r="r" b="b"/>
            <a:pathLst>
              <a:path w="1089891" h="960582">
                <a:moveTo>
                  <a:pt x="1089891" y="960582"/>
                </a:moveTo>
                <a:lnTo>
                  <a:pt x="0" y="0"/>
                </a:lnTo>
                <a:lnTo>
                  <a:pt x="0"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9836727" y="129309"/>
            <a:ext cx="2053521" cy="6463308"/>
          </a:xfrm>
          <a:prstGeom prst="rect">
            <a:avLst/>
          </a:prstGeom>
          <a:noFill/>
        </p:spPr>
        <p:txBody>
          <a:bodyPr wrap="square" rtlCol="0">
            <a:spAutoFit/>
          </a:bodyPr>
          <a:lstStyle/>
          <a:p>
            <a:r>
              <a:rPr lang="de-DE" dirty="0" smtClean="0"/>
              <a:t>Der freundliche junge Mann im Geschäft Play am </a:t>
            </a:r>
            <a:r>
              <a:rPr lang="de-DE" dirty="0" err="1" smtClean="0"/>
              <a:t>Rynek</a:t>
            </a:r>
            <a:r>
              <a:rPr lang="de-DE" dirty="0" smtClean="0"/>
              <a:t> in </a:t>
            </a:r>
            <a:r>
              <a:rPr lang="de-DE" dirty="0" err="1" smtClean="0"/>
              <a:t>Ząbkowice</a:t>
            </a:r>
            <a:r>
              <a:rPr lang="de-DE" dirty="0" smtClean="0"/>
              <a:t> hatte mir die 382 als beste Ausfahrt Richtung </a:t>
            </a:r>
            <a:r>
              <a:rPr lang="de-DE" dirty="0" err="1" smtClean="0"/>
              <a:t>Piława</a:t>
            </a:r>
            <a:r>
              <a:rPr lang="de-DE" dirty="0" smtClean="0"/>
              <a:t> </a:t>
            </a:r>
            <a:r>
              <a:rPr lang="de-DE" dirty="0" err="1" smtClean="0"/>
              <a:t>Górna</a:t>
            </a:r>
            <a:r>
              <a:rPr lang="de-DE" dirty="0" smtClean="0"/>
              <a:t> empfohlen. Ich brachte es dennoch fertig, erst einmal auf der 385 Richtung </a:t>
            </a:r>
            <a:r>
              <a:rPr lang="de-DE" dirty="0" err="1"/>
              <a:t>S</a:t>
            </a:r>
            <a:r>
              <a:rPr lang="de-DE" dirty="0" err="1" smtClean="0"/>
              <a:t>toszowice</a:t>
            </a:r>
            <a:r>
              <a:rPr lang="de-DE" dirty="0" smtClean="0"/>
              <a:t> zu starten. Es gab  aber recht bald eine Möglichkeit, auf die 382 zu wechseln. Ob die Variante über </a:t>
            </a:r>
            <a:r>
              <a:rPr lang="de-DE" dirty="0" err="1" smtClean="0"/>
              <a:t>Zwrócona</a:t>
            </a:r>
            <a:r>
              <a:rPr lang="de-DE" dirty="0" smtClean="0"/>
              <a:t> und </a:t>
            </a:r>
            <a:r>
              <a:rPr lang="de-DE" dirty="0" err="1" smtClean="0"/>
              <a:t>Brodsiszów</a:t>
            </a:r>
            <a:r>
              <a:rPr lang="de-DE" dirty="0" smtClean="0"/>
              <a:t> gerade für Fußgänger nicht besser wäre, wäre zu erforschen.</a:t>
            </a:r>
            <a:endParaRPr lang="de-DE" dirty="0"/>
          </a:p>
        </p:txBody>
      </p:sp>
    </p:spTree>
    <p:extLst>
      <p:ext uri="{BB962C8B-B14F-4D97-AF65-F5344CB8AC3E}">
        <p14:creationId xmlns:p14="http://schemas.microsoft.com/office/powerpoint/2010/main" val="4263778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0538" y="191544"/>
            <a:ext cx="2849313" cy="213698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53" y="4144863"/>
            <a:ext cx="3336471" cy="2502353"/>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6904" t="1190" r="596" b="33810"/>
          <a:stretch/>
        </p:blipFill>
        <p:spPr>
          <a:xfrm>
            <a:off x="3537075" y="4152721"/>
            <a:ext cx="4894544" cy="2579557"/>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t="-1" r="23772" b="37638"/>
          <a:stretch/>
        </p:blipFill>
        <p:spPr>
          <a:xfrm>
            <a:off x="3012345" y="191544"/>
            <a:ext cx="3176372" cy="1948989"/>
          </a:xfrm>
          <a:prstGeom prst="rect">
            <a:avLst/>
          </a:prstGeom>
        </p:spPr>
      </p:pic>
      <p:pic>
        <p:nvPicPr>
          <p:cNvPr id="2" name="Grafik 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6000"/>
                    </a14:imgEffect>
                  </a14:imgLayer>
                </a14:imgProps>
              </a:ext>
              <a:ext uri="{28A0092B-C50C-407E-A947-70E740481C1C}">
                <a14:useLocalDpi xmlns:a14="http://schemas.microsoft.com/office/drawing/2010/main" val="0"/>
              </a:ext>
            </a:extLst>
          </a:blip>
          <a:srcRect l="41560" t="34963" r="41676" b="33970"/>
          <a:stretch/>
        </p:blipFill>
        <p:spPr>
          <a:xfrm>
            <a:off x="79953" y="191545"/>
            <a:ext cx="2716410" cy="3775575"/>
          </a:xfrm>
          <a:prstGeom prst="rect">
            <a:avLst/>
          </a:prstGeom>
        </p:spPr>
      </p:pic>
      <p:pic>
        <p:nvPicPr>
          <p:cNvPr id="9" name="Grafik 8"/>
          <p:cNvPicPr>
            <a:picLocks noChangeAspect="1"/>
          </p:cNvPicPr>
          <p:nvPr/>
        </p:nvPicPr>
        <p:blipFill rotWithShape="1">
          <a:blip r:embed="rId8" cstate="print">
            <a:extLst>
              <a:ext uri="{28A0092B-C50C-407E-A947-70E740481C1C}">
                <a14:useLocalDpi xmlns:a14="http://schemas.microsoft.com/office/drawing/2010/main" val="0"/>
              </a:ext>
            </a:extLst>
          </a:blip>
          <a:srcRect t="1490" r="30543" b="16003"/>
          <a:stretch/>
        </p:blipFill>
        <p:spPr>
          <a:xfrm rot="5400000">
            <a:off x="8639355" y="4398027"/>
            <a:ext cx="2445489" cy="2052890"/>
          </a:xfrm>
          <a:prstGeom prst="rect">
            <a:avLst/>
          </a:prstGeom>
        </p:spPr>
      </p:pic>
      <p:pic>
        <p:nvPicPr>
          <p:cNvPr id="10" name="Grafik 9"/>
          <p:cNvPicPr>
            <a:picLocks noChangeAspect="1"/>
          </p:cNvPicPr>
          <p:nvPr/>
        </p:nvPicPr>
        <p:blipFill>
          <a:blip r:embed="rId9" cstate="print">
            <a:extLst>
              <a:ext uri="{BEBA8EAE-BF5A-486C-A8C5-ECC9F3942E4B}">
                <a14:imgProps xmlns:a14="http://schemas.microsoft.com/office/drawing/2010/main">
                  <a14:imgLayer r:embed="rId10">
                    <a14:imgEffect>
                      <a14:sharpenSoften amount="22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330306" y="1702384"/>
            <a:ext cx="2778643" cy="2083982"/>
          </a:xfrm>
          <a:prstGeom prst="rect">
            <a:avLst/>
          </a:prstGeom>
        </p:spPr>
      </p:pic>
      <p:sp>
        <p:nvSpPr>
          <p:cNvPr id="11" name="Textfeld 10"/>
          <p:cNvSpPr txBox="1"/>
          <p:nvPr/>
        </p:nvSpPr>
        <p:spPr>
          <a:xfrm>
            <a:off x="2937952" y="2116141"/>
            <a:ext cx="3371409" cy="2031325"/>
          </a:xfrm>
          <a:prstGeom prst="rect">
            <a:avLst/>
          </a:prstGeom>
          <a:noFill/>
        </p:spPr>
        <p:txBody>
          <a:bodyPr wrap="square" rtlCol="0">
            <a:spAutoFit/>
          </a:bodyPr>
          <a:lstStyle/>
          <a:p>
            <a:r>
              <a:rPr lang="de-DE" dirty="0" smtClean="0"/>
              <a:t>Hier fühlen sich Schwester und Bruder sofort zu Hause! Und die kenntnisreiche  und sympathische Führung durch </a:t>
            </a:r>
            <a:r>
              <a:rPr lang="cs-CZ" dirty="0"/>
              <a:t>Arnold Kordasiewicz:  </a:t>
            </a:r>
            <a:r>
              <a:rPr lang="cs-CZ" u="sng" dirty="0">
                <a:hlinkClick r:id="rId11"/>
              </a:rPr>
              <a:t>izbabraci@pilawagorna.pl</a:t>
            </a:r>
            <a:r>
              <a:rPr lang="cs-CZ" dirty="0"/>
              <a:t> </a:t>
            </a:r>
            <a:r>
              <a:rPr lang="de-DE" dirty="0" smtClean="0"/>
              <a:t>macht </a:t>
            </a:r>
            <a:r>
              <a:rPr lang="de-DE" dirty="0" err="1" smtClean="0"/>
              <a:t>Piława</a:t>
            </a:r>
            <a:r>
              <a:rPr lang="de-DE" dirty="0" smtClean="0"/>
              <a:t> g. zu einem großartigen Erlebnis.</a:t>
            </a:r>
            <a:endParaRPr lang="de-DE" dirty="0"/>
          </a:p>
        </p:txBody>
      </p:sp>
      <p:sp>
        <p:nvSpPr>
          <p:cNvPr id="12" name="Textfeld 11"/>
          <p:cNvSpPr txBox="1"/>
          <p:nvPr/>
        </p:nvSpPr>
        <p:spPr>
          <a:xfrm>
            <a:off x="6422065" y="372140"/>
            <a:ext cx="2530549" cy="1200329"/>
          </a:xfrm>
          <a:prstGeom prst="rect">
            <a:avLst/>
          </a:prstGeom>
          <a:noFill/>
        </p:spPr>
        <p:txBody>
          <a:bodyPr wrap="square" rtlCol="0">
            <a:spAutoFit/>
          </a:bodyPr>
          <a:lstStyle/>
          <a:p>
            <a:r>
              <a:rPr lang="de-DE" dirty="0" smtClean="0"/>
              <a:t>Schwesternhaus, Witwenhaus, Vorsteherhaus etc. sind als solche bezeichnet</a:t>
            </a:r>
            <a:endParaRPr lang="de-DE" dirty="0"/>
          </a:p>
        </p:txBody>
      </p:sp>
      <p:sp>
        <p:nvSpPr>
          <p:cNvPr id="13" name="Textfeld 12"/>
          <p:cNvSpPr txBox="1"/>
          <p:nvPr/>
        </p:nvSpPr>
        <p:spPr>
          <a:xfrm>
            <a:off x="9204463" y="2328529"/>
            <a:ext cx="2941462" cy="1754326"/>
          </a:xfrm>
          <a:prstGeom prst="rect">
            <a:avLst/>
          </a:prstGeom>
          <a:noFill/>
        </p:spPr>
        <p:txBody>
          <a:bodyPr wrap="square" rtlCol="0">
            <a:spAutoFit/>
          </a:bodyPr>
          <a:lstStyle/>
          <a:p>
            <a:r>
              <a:rPr lang="de-DE" dirty="0" smtClean="0"/>
              <a:t>Im Brüderhaus: die liebevoll und modern gestaltete </a:t>
            </a:r>
            <a:r>
              <a:rPr lang="de-DE" dirty="0" err="1" smtClean="0"/>
              <a:t>Izba</a:t>
            </a:r>
            <a:r>
              <a:rPr lang="de-DE" dirty="0" smtClean="0"/>
              <a:t> </a:t>
            </a:r>
            <a:r>
              <a:rPr lang="de-DE" dirty="0" err="1" smtClean="0"/>
              <a:t>braci</a:t>
            </a:r>
            <a:r>
              <a:rPr lang="de-DE" dirty="0" smtClean="0"/>
              <a:t> (Brüder-Stube). Sichtbar links vor der Tür: Reste vom Sockel des </a:t>
            </a:r>
            <a:r>
              <a:rPr lang="de-DE" dirty="0" err="1" smtClean="0"/>
              <a:t>Gottesackertores</a:t>
            </a:r>
            <a:r>
              <a:rPr lang="de-DE" dirty="0" smtClean="0"/>
              <a:t>. </a:t>
            </a:r>
            <a:endParaRPr lang="de-DE" dirty="0"/>
          </a:p>
        </p:txBody>
      </p:sp>
    </p:spTree>
    <p:extLst>
      <p:ext uri="{BB962C8B-B14F-4D97-AF65-F5344CB8AC3E}">
        <p14:creationId xmlns:p14="http://schemas.microsoft.com/office/powerpoint/2010/main" val="408755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6618" t="24428" r="16357" b="4692"/>
          <a:stretch/>
        </p:blipFill>
        <p:spPr>
          <a:xfrm rot="5400000">
            <a:off x="8899269" y="304405"/>
            <a:ext cx="3021471" cy="281670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6193" y="801431"/>
            <a:ext cx="4795285" cy="3596464"/>
          </a:xfrm>
          <a:prstGeom prst="rect">
            <a:avLst/>
          </a:prstGeom>
        </p:spPr>
      </p:pic>
      <p:sp>
        <p:nvSpPr>
          <p:cNvPr id="6" name="Textfeld 5"/>
          <p:cNvSpPr txBox="1"/>
          <p:nvPr/>
        </p:nvSpPr>
        <p:spPr>
          <a:xfrm>
            <a:off x="313217" y="5066680"/>
            <a:ext cx="3596465" cy="1754326"/>
          </a:xfrm>
          <a:prstGeom prst="rect">
            <a:avLst/>
          </a:prstGeom>
          <a:noFill/>
        </p:spPr>
        <p:txBody>
          <a:bodyPr wrap="square" rtlCol="0">
            <a:spAutoFit/>
          </a:bodyPr>
          <a:lstStyle/>
          <a:p>
            <a:r>
              <a:rPr lang="de-DE" dirty="0" smtClean="0"/>
              <a:t>Zimmer im städtischen </a:t>
            </a:r>
            <a:r>
              <a:rPr lang="de-DE" dirty="0" err="1" smtClean="0"/>
              <a:t>Monteurslogis</a:t>
            </a:r>
            <a:r>
              <a:rPr lang="de-DE" dirty="0" smtClean="0"/>
              <a:t> mit Fahrradstellplatz, nächtlicher Beschallung (Jugendtreff) und Raucherbad, aber unschlagbar günstig (40 </a:t>
            </a:r>
            <a:r>
              <a:rPr lang="de-DE" dirty="0" err="1" smtClean="0"/>
              <a:t>Złoty</a:t>
            </a:r>
            <a:r>
              <a:rPr lang="de-DE" dirty="0" smtClean="0"/>
              <a:t>) – und müde bist du eh genug.</a:t>
            </a:r>
            <a:endParaRPr lang="de-DE" dirty="0"/>
          </a:p>
        </p:txBody>
      </p:sp>
      <p:sp>
        <p:nvSpPr>
          <p:cNvPr id="7" name="Textfeld 6"/>
          <p:cNvSpPr txBox="1"/>
          <p:nvPr/>
        </p:nvSpPr>
        <p:spPr>
          <a:xfrm>
            <a:off x="6646551" y="202020"/>
            <a:ext cx="2468969" cy="2862322"/>
          </a:xfrm>
          <a:prstGeom prst="rect">
            <a:avLst/>
          </a:prstGeom>
          <a:noFill/>
        </p:spPr>
        <p:txBody>
          <a:bodyPr wrap="square" rtlCol="0">
            <a:spAutoFit/>
          </a:bodyPr>
          <a:lstStyle/>
          <a:p>
            <a:r>
              <a:rPr lang="de-DE" dirty="0" smtClean="0"/>
              <a:t>Die Kette kleiner </a:t>
            </a:r>
            <a:r>
              <a:rPr lang="de-DE" dirty="0"/>
              <a:t>L</a:t>
            </a:r>
            <a:r>
              <a:rPr lang="de-DE" dirty="0" smtClean="0"/>
              <a:t>ebensmittelgeschäfte </a:t>
            </a:r>
            <a:r>
              <a:rPr lang="de-DE" dirty="0" err="1" smtClean="0">
                <a:solidFill>
                  <a:srgbClr val="00B050"/>
                </a:solidFill>
              </a:rPr>
              <a:t>żąbka</a:t>
            </a:r>
            <a:r>
              <a:rPr lang="de-DE" dirty="0" smtClean="0"/>
              <a:t> – </a:t>
            </a:r>
            <a:r>
              <a:rPr lang="de-DE" dirty="0" err="1" smtClean="0"/>
              <a:t>Fröschel</a:t>
            </a:r>
            <a:r>
              <a:rPr lang="de-DE" dirty="0" smtClean="0"/>
              <a:t> hat alles, was der Pilger bzw. die Pilgerin braucht.</a:t>
            </a:r>
          </a:p>
          <a:p>
            <a:r>
              <a:rPr lang="de-DE" dirty="0" smtClean="0"/>
              <a:t>An diesem Morgen funktionierte leider der Kaffeeautomat von WMF nicht.</a:t>
            </a:r>
            <a:endParaRPr lang="de-DE" dirty="0"/>
          </a:p>
        </p:txBody>
      </p:sp>
      <p:sp>
        <p:nvSpPr>
          <p:cNvPr id="8" name="Textfeld 7"/>
          <p:cNvSpPr txBox="1"/>
          <p:nvPr/>
        </p:nvSpPr>
        <p:spPr>
          <a:xfrm>
            <a:off x="4292600" y="361504"/>
            <a:ext cx="2549359" cy="2246769"/>
          </a:xfrm>
          <a:prstGeom prst="rect">
            <a:avLst/>
          </a:prstGeom>
          <a:noFill/>
        </p:spPr>
        <p:txBody>
          <a:bodyPr wrap="square" rtlCol="0">
            <a:spAutoFit/>
          </a:bodyPr>
          <a:lstStyle/>
          <a:p>
            <a:r>
              <a:rPr lang="de-DE" sz="2800" dirty="0"/>
              <a:t>4</a:t>
            </a:r>
            <a:r>
              <a:rPr lang="de-DE" sz="2800" dirty="0" smtClean="0"/>
              <a:t>. Tag:</a:t>
            </a:r>
          </a:p>
          <a:p>
            <a:r>
              <a:rPr lang="de-DE" sz="2800" dirty="0" smtClean="0"/>
              <a:t>20</a:t>
            </a:r>
            <a:r>
              <a:rPr lang="de-DE" sz="2800" dirty="0" smtClean="0"/>
              <a:t>.08. 2021 </a:t>
            </a:r>
            <a:r>
              <a:rPr lang="de-DE" sz="2800" dirty="0" err="1" smtClean="0"/>
              <a:t>Piława</a:t>
            </a:r>
            <a:r>
              <a:rPr lang="de-DE" sz="2800" dirty="0" smtClean="0"/>
              <a:t> </a:t>
            </a:r>
            <a:r>
              <a:rPr lang="de-DE" sz="2800" dirty="0" err="1" smtClean="0"/>
              <a:t>Górna</a:t>
            </a:r>
            <a:r>
              <a:rPr lang="de-DE" sz="2800" dirty="0" smtClean="0"/>
              <a:t> – </a:t>
            </a:r>
            <a:r>
              <a:rPr lang="de-DE" sz="2800" dirty="0" smtClean="0"/>
              <a:t>Jägerstand bei </a:t>
            </a:r>
            <a:r>
              <a:rPr lang="de-DE" sz="2800" dirty="0" err="1" smtClean="0"/>
              <a:t>Pastewnik</a:t>
            </a:r>
            <a:endParaRPr lang="de-DE" sz="2800" dirty="0"/>
          </a:p>
        </p:txBody>
      </p:sp>
      <p:sp>
        <p:nvSpPr>
          <p:cNvPr id="3" name="Textfeld 2"/>
          <p:cNvSpPr txBox="1"/>
          <p:nvPr/>
        </p:nvSpPr>
        <p:spPr>
          <a:xfrm>
            <a:off x="8238836" y="4525818"/>
            <a:ext cx="45719" cy="369332"/>
          </a:xfrm>
          <a:prstGeom prst="rect">
            <a:avLst/>
          </a:prstGeom>
          <a:noFill/>
        </p:spPr>
        <p:txBody>
          <a:bodyPr wrap="square" rtlCol="0">
            <a:spAutoFit/>
          </a:bodyPr>
          <a:lstStyle/>
          <a:p>
            <a:endParaRPr lang="de-DE" dirty="0"/>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12958" y="3897702"/>
            <a:ext cx="3117273" cy="2337955"/>
          </a:xfrm>
          <a:prstGeom prst="rect">
            <a:avLst/>
          </a:prstGeom>
        </p:spPr>
      </p:pic>
      <p:sp>
        <p:nvSpPr>
          <p:cNvPr id="10" name="Textfeld 9"/>
          <p:cNvSpPr txBox="1"/>
          <p:nvPr/>
        </p:nvSpPr>
        <p:spPr>
          <a:xfrm>
            <a:off x="7233648" y="3738892"/>
            <a:ext cx="2468969" cy="2585323"/>
          </a:xfrm>
          <a:prstGeom prst="rect">
            <a:avLst/>
          </a:prstGeom>
          <a:noFill/>
        </p:spPr>
        <p:txBody>
          <a:bodyPr wrap="square" rtlCol="0">
            <a:spAutoFit/>
          </a:bodyPr>
          <a:lstStyle/>
          <a:p>
            <a:r>
              <a:rPr lang="de-DE" dirty="0" smtClean="0"/>
              <a:t>An diesem Haus die Plakette: „Zum ersten Jahrestag (10.7.1946) der Übernahme der Macht durch die polnische Administration nach 600 Jahren deutscher Besatzung.“</a:t>
            </a:r>
            <a:endParaRPr lang="de-DE" dirty="0"/>
          </a:p>
        </p:txBody>
      </p:sp>
      <p:pic>
        <p:nvPicPr>
          <p:cNvPr id="2" name="Grafik 1"/>
          <p:cNvPicPr>
            <a:picLocks noChangeAspect="1"/>
          </p:cNvPicPr>
          <p:nvPr/>
        </p:nvPicPr>
        <p:blipFill rotWithShape="1">
          <a:blip r:embed="rId5" cstate="print">
            <a:extLst>
              <a:ext uri="{28A0092B-C50C-407E-A947-70E740481C1C}">
                <a14:useLocalDpi xmlns:a14="http://schemas.microsoft.com/office/drawing/2010/main" val="0"/>
              </a:ext>
            </a:extLst>
          </a:blip>
          <a:srcRect l="-404" t="-2424" r="35556" b="37104"/>
          <a:stretch/>
        </p:blipFill>
        <p:spPr>
          <a:xfrm>
            <a:off x="4182979" y="3413329"/>
            <a:ext cx="2768600" cy="2091544"/>
          </a:xfrm>
          <a:prstGeom prst="rect">
            <a:avLst/>
          </a:prstGeom>
        </p:spPr>
      </p:pic>
      <p:sp>
        <p:nvSpPr>
          <p:cNvPr id="11" name="Textfeld 10"/>
          <p:cNvSpPr txBox="1"/>
          <p:nvPr/>
        </p:nvSpPr>
        <p:spPr>
          <a:xfrm>
            <a:off x="4187365" y="5754255"/>
            <a:ext cx="2786090" cy="369332"/>
          </a:xfrm>
          <a:prstGeom prst="rect">
            <a:avLst/>
          </a:prstGeom>
          <a:noFill/>
        </p:spPr>
        <p:txBody>
          <a:bodyPr wrap="square" rtlCol="0">
            <a:spAutoFit/>
          </a:bodyPr>
          <a:lstStyle/>
          <a:p>
            <a:r>
              <a:rPr lang="de-DE" dirty="0" smtClean="0"/>
              <a:t>Blick über den Zaun</a:t>
            </a:r>
            <a:endParaRPr lang="de-DE" dirty="0"/>
          </a:p>
        </p:txBody>
      </p:sp>
    </p:spTree>
    <p:extLst>
      <p:ext uri="{BB962C8B-B14F-4D97-AF65-F5344CB8AC3E}">
        <p14:creationId xmlns:p14="http://schemas.microsoft.com/office/powerpoint/2010/main" val="76350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5701" y="373868"/>
            <a:ext cx="3519377" cy="1569660"/>
          </a:xfrm>
          <a:prstGeom prst="rect">
            <a:avLst/>
          </a:prstGeom>
          <a:noFill/>
        </p:spPr>
        <p:txBody>
          <a:bodyPr wrap="square" rtlCol="0">
            <a:spAutoFit/>
          </a:bodyPr>
          <a:lstStyle/>
          <a:p>
            <a:r>
              <a:rPr lang="de-DE" sz="3200" dirty="0" smtClean="0"/>
              <a:t>Morgenspaziergang</a:t>
            </a:r>
          </a:p>
          <a:p>
            <a:r>
              <a:rPr lang="de-DE" sz="3200" dirty="0" smtClean="0"/>
              <a:t> in </a:t>
            </a:r>
            <a:r>
              <a:rPr lang="de-DE" sz="3200" dirty="0" err="1" smtClean="0"/>
              <a:t>Piława</a:t>
            </a:r>
            <a:r>
              <a:rPr lang="de-DE" sz="3200" dirty="0" smtClean="0"/>
              <a:t> </a:t>
            </a:r>
            <a:r>
              <a:rPr lang="de-DE" sz="3200" dirty="0" err="1" smtClean="0"/>
              <a:t>Górna</a:t>
            </a:r>
            <a:r>
              <a:rPr lang="de-DE" sz="3200" dirty="0" smtClean="0"/>
              <a:t> Gnadenfrei</a:t>
            </a:r>
            <a:endParaRPr lang="de-DE" sz="3200" dirty="0"/>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4927" r="25737"/>
          <a:stretch/>
        </p:blipFill>
        <p:spPr>
          <a:xfrm rot="5400000">
            <a:off x="-88692" y="2564368"/>
            <a:ext cx="3530012" cy="3032875"/>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009" y="236978"/>
            <a:ext cx="2651051" cy="198828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062" y="4165398"/>
            <a:ext cx="3435114" cy="2576335"/>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586" y="236978"/>
            <a:ext cx="2699722" cy="2024791"/>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875223" y="577589"/>
            <a:ext cx="2724888" cy="2043666"/>
          </a:xfrm>
          <a:prstGeom prst="rect">
            <a:avLst/>
          </a:prstGeom>
        </p:spPr>
      </p:pic>
      <p:sp>
        <p:nvSpPr>
          <p:cNvPr id="9" name="Textfeld 8"/>
          <p:cNvSpPr txBox="1"/>
          <p:nvPr/>
        </p:nvSpPr>
        <p:spPr>
          <a:xfrm>
            <a:off x="3509354" y="2315799"/>
            <a:ext cx="3408682" cy="1754326"/>
          </a:xfrm>
          <a:prstGeom prst="rect">
            <a:avLst/>
          </a:prstGeom>
          <a:noFill/>
        </p:spPr>
        <p:txBody>
          <a:bodyPr wrap="square" rtlCol="0">
            <a:spAutoFit/>
          </a:bodyPr>
          <a:lstStyle/>
          <a:p>
            <a:r>
              <a:rPr lang="de-DE" dirty="0" smtClean="0"/>
              <a:t>Ein friedlicher, Würde ausstrahlender Park, </a:t>
            </a:r>
            <a:r>
              <a:rPr lang="de-DE" dirty="0" smtClean="0"/>
              <a:t>der </a:t>
            </a:r>
            <a:r>
              <a:rPr lang="de-DE" dirty="0" smtClean="0"/>
              <a:t>ehemalige Gottesacker.</a:t>
            </a:r>
          </a:p>
          <a:p>
            <a:r>
              <a:rPr lang="de-DE" dirty="0" smtClean="0"/>
              <a:t>Unter den </a:t>
            </a:r>
            <a:r>
              <a:rPr lang="de-DE" dirty="0" smtClean="0"/>
              <a:t>zusammengetragenen </a:t>
            </a:r>
            <a:r>
              <a:rPr lang="de-DE" dirty="0"/>
              <a:t>G</a:t>
            </a:r>
            <a:r>
              <a:rPr lang="de-DE" dirty="0" smtClean="0"/>
              <a:t>rabsteinen vor allem die von Kindern.</a:t>
            </a:r>
            <a:endParaRPr lang="de-DE" dirty="0"/>
          </a:p>
        </p:txBody>
      </p:sp>
      <p:sp>
        <p:nvSpPr>
          <p:cNvPr id="10" name="Rechteck 9"/>
          <p:cNvSpPr/>
          <p:nvPr/>
        </p:nvSpPr>
        <p:spPr>
          <a:xfrm>
            <a:off x="308952" y="5999017"/>
            <a:ext cx="2370453" cy="369332"/>
          </a:xfrm>
          <a:prstGeom prst="rect">
            <a:avLst/>
          </a:prstGeom>
        </p:spPr>
        <p:txBody>
          <a:bodyPr wrap="square">
            <a:spAutoFit/>
          </a:bodyPr>
          <a:lstStyle/>
          <a:p>
            <a:r>
              <a:rPr lang="de-DE" dirty="0" smtClean="0"/>
              <a:t>Die Gottesackerallee</a:t>
            </a:r>
            <a:endParaRPr lang="de-DE" dirty="0"/>
          </a:p>
        </p:txBody>
      </p:sp>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720386" y="2733807"/>
            <a:ext cx="2544797" cy="1908598"/>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6114" y="4316849"/>
            <a:ext cx="3219733" cy="2414800"/>
          </a:xfrm>
          <a:prstGeom prst="rect">
            <a:avLst/>
          </a:prstGeom>
        </p:spPr>
      </p:pic>
      <p:sp>
        <p:nvSpPr>
          <p:cNvPr id="13" name="Textfeld 12"/>
          <p:cNvSpPr txBox="1"/>
          <p:nvPr/>
        </p:nvSpPr>
        <p:spPr>
          <a:xfrm>
            <a:off x="6833176" y="5016946"/>
            <a:ext cx="2768025" cy="1754326"/>
          </a:xfrm>
          <a:prstGeom prst="rect">
            <a:avLst/>
          </a:prstGeom>
          <a:noFill/>
        </p:spPr>
        <p:txBody>
          <a:bodyPr wrap="square" rtlCol="0">
            <a:spAutoFit/>
          </a:bodyPr>
          <a:lstStyle/>
          <a:p>
            <a:r>
              <a:rPr lang="de-DE" dirty="0" smtClean="0"/>
              <a:t>Die </a:t>
            </a:r>
            <a:r>
              <a:rPr lang="de-DE" dirty="0" err="1" smtClean="0"/>
              <a:t>Seidlitzschule</a:t>
            </a:r>
            <a:r>
              <a:rPr lang="de-DE" dirty="0" smtClean="0"/>
              <a:t>,</a:t>
            </a:r>
          </a:p>
          <a:p>
            <a:r>
              <a:rPr lang="de-DE" dirty="0" smtClean="0"/>
              <a:t>Noch heute Haus- </a:t>
            </a:r>
          </a:p>
          <a:p>
            <a:r>
              <a:rPr lang="de-DE" dirty="0" smtClean="0"/>
              <a:t>bzw. Landwirtschaft-</a:t>
            </a:r>
            <a:r>
              <a:rPr lang="de-DE" dirty="0" err="1" smtClean="0"/>
              <a:t>sschule</a:t>
            </a:r>
            <a:r>
              <a:rPr lang="de-DE" dirty="0" smtClean="0"/>
              <a:t> und Schule für Jugendliche </a:t>
            </a:r>
          </a:p>
          <a:p>
            <a:r>
              <a:rPr lang="de-DE" dirty="0" smtClean="0"/>
              <a:t>mit Behinderung.</a:t>
            </a:r>
            <a:endParaRPr lang="de-DE" dirty="0"/>
          </a:p>
        </p:txBody>
      </p:sp>
      <p:pic>
        <p:nvPicPr>
          <p:cNvPr id="14" name="Grafik 13"/>
          <p:cNvPicPr>
            <a:picLocks noChangeAspect="1"/>
          </p:cNvPicPr>
          <p:nvPr/>
        </p:nvPicPr>
        <p:blipFill rotWithShape="1">
          <a:blip r:embed="rId9"/>
          <a:srcRect l="22511" t="45889" r="25005" b="26940"/>
          <a:stretch/>
        </p:blipFill>
        <p:spPr>
          <a:xfrm>
            <a:off x="9215835" y="3359888"/>
            <a:ext cx="2920012" cy="850297"/>
          </a:xfrm>
          <a:prstGeom prst="rect">
            <a:avLst/>
          </a:prstGeom>
        </p:spPr>
      </p:pic>
    </p:spTree>
    <p:extLst>
      <p:ext uri="{BB962C8B-B14F-4D97-AF65-F5344CB8AC3E}">
        <p14:creationId xmlns:p14="http://schemas.microsoft.com/office/powerpoint/2010/main" val="46516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7803" y="329609"/>
            <a:ext cx="2792819" cy="2094614"/>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1551" r="8876" b="26046"/>
          <a:stretch/>
        </p:blipFill>
        <p:spPr>
          <a:xfrm>
            <a:off x="779719" y="157435"/>
            <a:ext cx="10940903" cy="6519865"/>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t="21032" r="17633" b="22515"/>
          <a:stretch/>
        </p:blipFill>
        <p:spPr>
          <a:xfrm>
            <a:off x="2094617" y="5039851"/>
            <a:ext cx="2147776" cy="1104037"/>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3290" y="287078"/>
            <a:ext cx="1688805" cy="1266604"/>
          </a:xfrm>
          <a:prstGeom prst="rect">
            <a:avLst/>
          </a:prstGeom>
        </p:spPr>
      </p:pic>
      <p:sp>
        <p:nvSpPr>
          <p:cNvPr id="6" name="Textfeld 5"/>
          <p:cNvSpPr txBox="1"/>
          <p:nvPr/>
        </p:nvSpPr>
        <p:spPr>
          <a:xfrm>
            <a:off x="4682090" y="202982"/>
            <a:ext cx="1318437" cy="369332"/>
          </a:xfrm>
          <a:prstGeom prst="rect">
            <a:avLst/>
          </a:prstGeom>
          <a:noFill/>
        </p:spPr>
        <p:txBody>
          <a:bodyPr wrap="square" rtlCol="0">
            <a:spAutoFit/>
          </a:bodyPr>
          <a:lstStyle/>
          <a:p>
            <a:r>
              <a:rPr lang="de-DE" dirty="0" smtClean="0"/>
              <a:t>Steinbruch </a:t>
            </a:r>
            <a:endParaRPr lang="de-DE" dirty="0"/>
          </a:p>
        </p:txBody>
      </p:sp>
      <p:sp>
        <p:nvSpPr>
          <p:cNvPr id="7" name="Textfeld 6"/>
          <p:cNvSpPr txBox="1"/>
          <p:nvPr/>
        </p:nvSpPr>
        <p:spPr>
          <a:xfrm>
            <a:off x="5646332" y="2239557"/>
            <a:ext cx="2264733" cy="369332"/>
          </a:xfrm>
          <a:prstGeom prst="rect">
            <a:avLst/>
          </a:prstGeom>
          <a:noFill/>
        </p:spPr>
        <p:txBody>
          <a:bodyPr wrap="square" rtlCol="0">
            <a:spAutoFit/>
          </a:bodyPr>
          <a:lstStyle/>
          <a:p>
            <a:r>
              <a:rPr lang="de-DE" dirty="0" smtClean="0"/>
              <a:t>Schloss </a:t>
            </a:r>
            <a:endParaRPr lang="de-DE" dirty="0"/>
          </a:p>
        </p:txBody>
      </p:sp>
      <p:sp>
        <p:nvSpPr>
          <p:cNvPr id="9" name="Textfeld 8"/>
          <p:cNvSpPr txBox="1"/>
          <p:nvPr/>
        </p:nvSpPr>
        <p:spPr>
          <a:xfrm>
            <a:off x="5646331" y="1226881"/>
            <a:ext cx="3008571" cy="369332"/>
          </a:xfrm>
          <a:prstGeom prst="rect">
            <a:avLst/>
          </a:prstGeom>
          <a:noFill/>
        </p:spPr>
        <p:txBody>
          <a:bodyPr wrap="square" rtlCol="0">
            <a:spAutoFit/>
          </a:bodyPr>
          <a:lstStyle/>
          <a:p>
            <a:r>
              <a:rPr lang="de-DE" dirty="0" smtClean="0"/>
              <a:t>Ehem. Firma ...???</a:t>
            </a:r>
            <a:endParaRPr lang="de-DE" dirty="0"/>
          </a:p>
        </p:txBody>
      </p:sp>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030" y="5180767"/>
            <a:ext cx="1995377" cy="1496533"/>
          </a:xfrm>
          <a:prstGeom prst="rect">
            <a:avLst/>
          </a:prstGeom>
        </p:spPr>
      </p:pic>
    </p:spTree>
    <p:extLst>
      <p:ext uri="{BB962C8B-B14F-4D97-AF65-F5344CB8AC3E}">
        <p14:creationId xmlns:p14="http://schemas.microsoft.com/office/powerpoint/2010/main" val="413819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199" y="276447"/>
            <a:ext cx="10878879" cy="5900516"/>
          </a:xfrm>
        </p:spPr>
        <p:txBody>
          <a:bodyPr>
            <a:normAutofit/>
          </a:bodyPr>
          <a:lstStyle/>
          <a:p>
            <a:pPr marL="0" indent="0">
              <a:buNone/>
            </a:pPr>
            <a:r>
              <a:rPr lang="de-DE" dirty="0" smtClean="0"/>
              <a:t>An diesem 4. Tag hatte ich ursprünglich vor, am Vormittag </a:t>
            </a:r>
            <a:r>
              <a:rPr lang="de-DE" dirty="0" err="1" smtClean="0"/>
              <a:t>Schweidnitz</a:t>
            </a:r>
            <a:r>
              <a:rPr lang="de-DE" dirty="0" smtClean="0"/>
              <a:t> und seiner Friedenskirche einen Besuch abzustatten. Dort hatten die 5 Auswanderer damals die erste große Enttäuschung über die Lutheraner erlitten: Die Kirche barocke Pracht (katholisch“) und der Prediger dick und </a:t>
            </a:r>
            <a:r>
              <a:rPr lang="de-DE" dirty="0" err="1" smtClean="0"/>
              <a:t>unerweckt</a:t>
            </a:r>
            <a:r>
              <a:rPr lang="de-DE" dirty="0" smtClean="0"/>
              <a:t>. Aber selbst der endlich gefundene Pietist: ängstlich</a:t>
            </a:r>
            <a:r>
              <a:rPr lang="de-DE" dirty="0" smtClean="0"/>
              <a:t>! </a:t>
            </a:r>
            <a:endParaRPr lang="de-DE" dirty="0" smtClean="0"/>
          </a:p>
          <a:p>
            <a:pPr marL="0" indent="0">
              <a:buNone/>
            </a:pPr>
            <a:r>
              <a:rPr lang="de-DE" dirty="0" smtClean="0"/>
              <a:t>Danach hoffte ich es am Abend bis </a:t>
            </a:r>
            <a:r>
              <a:rPr lang="de-DE" dirty="0" err="1" smtClean="0"/>
              <a:t>Jelenia</a:t>
            </a:r>
            <a:r>
              <a:rPr lang="de-DE" dirty="0" smtClean="0"/>
              <a:t> Góra zu schaffen und dort oder doch kurz davor </a:t>
            </a:r>
            <a:r>
              <a:rPr lang="de-DE" dirty="0" smtClean="0"/>
              <a:t>in einer Pension zu </a:t>
            </a:r>
            <a:r>
              <a:rPr lang="de-DE" dirty="0" smtClean="0"/>
              <a:t>übernachten.</a:t>
            </a:r>
          </a:p>
          <a:p>
            <a:pPr marL="0" indent="0">
              <a:buNone/>
            </a:pPr>
            <a:r>
              <a:rPr lang="de-DE" dirty="0" smtClean="0"/>
              <a:t>Allerdings waren es bis dahin laut Google </a:t>
            </a:r>
            <a:r>
              <a:rPr lang="de-DE" dirty="0" err="1" smtClean="0"/>
              <a:t>Maps</a:t>
            </a:r>
            <a:r>
              <a:rPr lang="de-DE" dirty="0" smtClean="0"/>
              <a:t> noch knapp 100 km – und in diesem Fall machte mir das Wetter einen Strich durch die Rechnung. Wie war das Wetter im Mai 1724 oder sonst, wenn die Mähren auf ihre gefährliche Tour gingen? Auch wenn sie vielleicht mit Bedacht den Mai gewählt hatten, eine frostige Nacht, einen anhaltenden Guss konnte es immer mal geben. Welche Sorte Funktionskleidung trugen sie? Wieviel überhaupt Gepäck konnten sie mitnehmen, ohne aufzufallen?</a:t>
            </a:r>
            <a:endParaRPr lang="de-DE" dirty="0"/>
          </a:p>
        </p:txBody>
      </p:sp>
    </p:spTree>
    <p:extLst>
      <p:ext uri="{BB962C8B-B14F-4D97-AF65-F5344CB8AC3E}">
        <p14:creationId xmlns:p14="http://schemas.microsoft.com/office/powerpoint/2010/main" val="3819653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66" y="266700"/>
            <a:ext cx="3369733" cy="2527300"/>
          </a:xfrm>
          <a:prstGeom prst="rect">
            <a:avLst/>
          </a:prstGeom>
        </p:spPr>
      </p:pic>
      <p:sp>
        <p:nvSpPr>
          <p:cNvPr id="5" name="Textfeld 4"/>
          <p:cNvSpPr txBox="1"/>
          <p:nvPr/>
        </p:nvSpPr>
        <p:spPr>
          <a:xfrm>
            <a:off x="241300" y="3175000"/>
            <a:ext cx="3441700" cy="646331"/>
          </a:xfrm>
          <a:prstGeom prst="rect">
            <a:avLst/>
          </a:prstGeom>
          <a:noFill/>
        </p:spPr>
        <p:txBody>
          <a:bodyPr wrap="square" rtlCol="0">
            <a:spAutoFit/>
          </a:bodyPr>
          <a:lstStyle/>
          <a:p>
            <a:r>
              <a:rPr lang="de-DE" dirty="0" smtClean="0"/>
              <a:t>„Mühlstraße“, hier hat einmal die Mühle gestanden</a:t>
            </a:r>
            <a:endParaRPr lang="de-DE" dirty="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6111" t="38519" r="13889" b="26851"/>
          <a:stretch/>
        </p:blipFill>
        <p:spPr>
          <a:xfrm>
            <a:off x="3949700" y="248228"/>
            <a:ext cx="7841510" cy="2545768"/>
          </a:xfrm>
          <a:prstGeom prst="rect">
            <a:avLst/>
          </a:prstGeom>
        </p:spPr>
      </p:pic>
      <p:sp>
        <p:nvSpPr>
          <p:cNvPr id="7" name="Textfeld 6"/>
          <p:cNvSpPr txBox="1"/>
          <p:nvPr/>
        </p:nvSpPr>
        <p:spPr>
          <a:xfrm>
            <a:off x="3949699" y="3174999"/>
            <a:ext cx="4140201" cy="369332"/>
          </a:xfrm>
          <a:prstGeom prst="rect">
            <a:avLst/>
          </a:prstGeom>
          <a:noFill/>
        </p:spPr>
        <p:txBody>
          <a:bodyPr wrap="square" rtlCol="0">
            <a:spAutoFit/>
          </a:bodyPr>
          <a:lstStyle/>
          <a:p>
            <a:r>
              <a:rPr lang="de-DE" dirty="0" smtClean="0"/>
              <a:t>Hinab nach </a:t>
            </a:r>
            <a:r>
              <a:rPr lang="de-DE" dirty="0" err="1" smtClean="0"/>
              <a:t>Niederpeilau</a:t>
            </a:r>
            <a:r>
              <a:rPr lang="de-DE" dirty="0" smtClean="0"/>
              <a:t> (Pilawa </a:t>
            </a:r>
            <a:r>
              <a:rPr lang="de-DE" dirty="0" err="1" smtClean="0"/>
              <a:t>Dolnej</a:t>
            </a:r>
            <a:r>
              <a:rPr lang="de-DE" dirty="0" smtClean="0"/>
              <a:t>) </a:t>
            </a:r>
            <a:endParaRPr lang="de-DE" dirty="0"/>
          </a:p>
        </p:txBody>
      </p:sp>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16680" t="27132" r="833" b="22594"/>
          <a:stretch/>
        </p:blipFill>
        <p:spPr>
          <a:xfrm>
            <a:off x="241300" y="4077730"/>
            <a:ext cx="5483856" cy="2506781"/>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34085" y="4253899"/>
            <a:ext cx="2628515" cy="1971386"/>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0588" y="4008581"/>
            <a:ext cx="3249927" cy="2437445"/>
          </a:xfrm>
          <a:prstGeom prst="rect">
            <a:avLst/>
          </a:prstGeom>
        </p:spPr>
      </p:pic>
      <p:sp>
        <p:nvSpPr>
          <p:cNvPr id="11" name="Textfeld 10"/>
          <p:cNvSpPr txBox="1"/>
          <p:nvPr/>
        </p:nvSpPr>
        <p:spPr>
          <a:xfrm>
            <a:off x="8089901" y="3313498"/>
            <a:ext cx="3505200" cy="369332"/>
          </a:xfrm>
          <a:prstGeom prst="rect">
            <a:avLst/>
          </a:prstGeom>
          <a:noFill/>
        </p:spPr>
        <p:txBody>
          <a:bodyPr wrap="square" rtlCol="0">
            <a:spAutoFit/>
          </a:bodyPr>
          <a:lstStyle/>
          <a:p>
            <a:r>
              <a:rPr lang="de-DE" dirty="0" smtClean="0"/>
              <a:t>Gesteinskunde: </a:t>
            </a:r>
            <a:r>
              <a:rPr lang="de-DE" dirty="0" err="1" smtClean="0"/>
              <a:t>Gneisarten</a:t>
            </a:r>
            <a:r>
              <a:rPr lang="de-DE" dirty="0" smtClean="0"/>
              <a:t> vor Ort</a:t>
            </a:r>
            <a:endParaRPr lang="de-DE" dirty="0"/>
          </a:p>
        </p:txBody>
      </p:sp>
    </p:spTree>
    <p:extLst>
      <p:ext uri="{BB962C8B-B14F-4D97-AF65-F5344CB8AC3E}">
        <p14:creationId xmlns:p14="http://schemas.microsoft.com/office/powerpoint/2010/main" val="48366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29502" t="24548" r="23652" b="9934"/>
          <a:stretch/>
        </p:blipFill>
        <p:spPr>
          <a:xfrm>
            <a:off x="113122" y="161107"/>
            <a:ext cx="8512538" cy="6696893"/>
          </a:xfrm>
          <a:prstGeom prst="rect">
            <a:avLst/>
          </a:prstGeom>
        </p:spPr>
      </p:pic>
      <p:sp>
        <p:nvSpPr>
          <p:cNvPr id="5" name="Freihandform 4"/>
          <p:cNvSpPr/>
          <p:nvPr/>
        </p:nvSpPr>
        <p:spPr>
          <a:xfrm>
            <a:off x="1140643" y="1074656"/>
            <a:ext cx="5382705" cy="5272653"/>
          </a:xfrm>
          <a:custGeom>
            <a:avLst/>
            <a:gdLst>
              <a:gd name="connsiteX0" fmla="*/ 5288437 w 5288437"/>
              <a:gd name="connsiteY0" fmla="*/ 5213023 h 5234946"/>
              <a:gd name="connsiteX1" fmla="*/ 4694549 w 5288437"/>
              <a:gd name="connsiteY1" fmla="*/ 5165889 h 5234946"/>
              <a:gd name="connsiteX2" fmla="*/ 4100660 w 5288437"/>
              <a:gd name="connsiteY2" fmla="*/ 4637988 h 5234946"/>
              <a:gd name="connsiteX3" fmla="*/ 3299382 w 5288437"/>
              <a:gd name="connsiteY3" fmla="*/ 3591612 h 5234946"/>
              <a:gd name="connsiteX4" fmla="*/ 2752627 w 5288437"/>
              <a:gd name="connsiteY4" fmla="*/ 3007150 h 5234946"/>
              <a:gd name="connsiteX5" fmla="*/ 1875934 w 5288437"/>
              <a:gd name="connsiteY5" fmla="*/ 1762812 h 5234946"/>
              <a:gd name="connsiteX6" fmla="*/ 970961 w 5288437"/>
              <a:gd name="connsiteY6" fmla="*/ 980388 h 5234946"/>
              <a:gd name="connsiteX7" fmla="*/ 0 w 5288437"/>
              <a:gd name="connsiteY7" fmla="*/ 0 h 5234946"/>
              <a:gd name="connsiteX8" fmla="*/ 0 w 5288437"/>
              <a:gd name="connsiteY8" fmla="*/ 0 h 523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8437" h="5234946">
                <a:moveTo>
                  <a:pt x="5288437" y="5213023"/>
                </a:moveTo>
                <a:cubicBezTo>
                  <a:pt x="5090474" y="5237375"/>
                  <a:pt x="4892512" y="5261728"/>
                  <a:pt x="4694549" y="5165889"/>
                </a:cubicBezTo>
                <a:cubicBezTo>
                  <a:pt x="4496586" y="5070050"/>
                  <a:pt x="4333188" y="4900367"/>
                  <a:pt x="4100660" y="4637988"/>
                </a:cubicBezTo>
                <a:cubicBezTo>
                  <a:pt x="3868132" y="4375609"/>
                  <a:pt x="3524054" y="3863418"/>
                  <a:pt x="3299382" y="3591612"/>
                </a:cubicBezTo>
                <a:cubicBezTo>
                  <a:pt x="3074710" y="3319806"/>
                  <a:pt x="2989868" y="3311950"/>
                  <a:pt x="2752627" y="3007150"/>
                </a:cubicBezTo>
                <a:cubicBezTo>
                  <a:pt x="2515386" y="2702350"/>
                  <a:pt x="2172878" y="2100606"/>
                  <a:pt x="1875934" y="1762812"/>
                </a:cubicBezTo>
                <a:cubicBezTo>
                  <a:pt x="1578990" y="1425018"/>
                  <a:pt x="1283617" y="1274190"/>
                  <a:pt x="970961" y="980388"/>
                </a:cubicBezTo>
                <a:cubicBezTo>
                  <a:pt x="658305" y="686586"/>
                  <a:pt x="0" y="0"/>
                  <a:pt x="0" y="0"/>
                </a:cubicBezTo>
                <a:lnTo>
                  <a:pt x="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9134573" y="1432874"/>
            <a:ext cx="2168165" cy="4524315"/>
          </a:xfrm>
          <a:prstGeom prst="rect">
            <a:avLst/>
          </a:prstGeom>
          <a:noFill/>
        </p:spPr>
        <p:txBody>
          <a:bodyPr wrap="square" rtlCol="0">
            <a:spAutoFit/>
          </a:bodyPr>
          <a:lstStyle/>
          <a:p>
            <a:r>
              <a:rPr lang="de-DE" dirty="0" smtClean="0"/>
              <a:t>Die Strecke von Gnadenfrei  (knapp 30 km) bis </a:t>
            </a:r>
            <a:r>
              <a:rPr lang="de-DE" dirty="0" err="1" smtClean="0"/>
              <a:t>Schweidnitz</a:t>
            </a:r>
            <a:r>
              <a:rPr lang="de-DE" dirty="0" smtClean="0"/>
              <a:t> bin ich die 382 entlanggeradelt. Man müsste man noch einmal auf die Suche nach gehen Alternativrouten für Fußgänger oder auch um gemütlicher Fahrrad zu fahren Länger werden diese Alternativen in jedem Fall. </a:t>
            </a:r>
            <a:endParaRPr lang="de-DE" dirty="0"/>
          </a:p>
        </p:txBody>
      </p:sp>
    </p:spTree>
    <p:extLst>
      <p:ext uri="{BB962C8B-B14F-4D97-AF65-F5344CB8AC3E}">
        <p14:creationId xmlns:p14="http://schemas.microsoft.com/office/powerpoint/2010/main" val="156074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46626" y="114588"/>
            <a:ext cx="11715174" cy="6921212"/>
          </a:xfrm>
        </p:spPr>
        <p:txBody>
          <a:bodyPr>
            <a:normAutofit fontScale="85000" lnSpcReduction="20000"/>
          </a:bodyPr>
          <a:lstStyle/>
          <a:p>
            <a:pPr marL="0" indent="0">
              <a:buNone/>
            </a:pPr>
            <a:r>
              <a:rPr lang="de-DE" sz="3300" dirty="0" smtClean="0"/>
              <a:t>3</a:t>
            </a:r>
            <a:r>
              <a:rPr lang="de-DE" sz="3300" dirty="0" smtClean="0"/>
              <a:t>. </a:t>
            </a:r>
            <a:r>
              <a:rPr lang="de-DE" sz="3300" dirty="0" smtClean="0"/>
              <a:t>Tag</a:t>
            </a:r>
            <a:r>
              <a:rPr lang="de-DE" sz="3300" dirty="0" smtClean="0"/>
              <a:t>. 19. 08.  </a:t>
            </a:r>
            <a:r>
              <a:rPr lang="de-DE" sz="3300" dirty="0" err="1" smtClean="0"/>
              <a:t>Żiemovit</a:t>
            </a:r>
            <a:r>
              <a:rPr lang="de-DE" sz="3300" dirty="0" smtClean="0"/>
              <a:t> </a:t>
            </a:r>
            <a:r>
              <a:rPr lang="de-DE" sz="3300" dirty="0" smtClean="0"/>
              <a:t>– </a:t>
            </a:r>
            <a:r>
              <a:rPr lang="de-DE" sz="3300" dirty="0" err="1" smtClean="0"/>
              <a:t>Nysa</a:t>
            </a:r>
            <a:r>
              <a:rPr lang="de-DE" sz="3300" dirty="0" smtClean="0"/>
              <a:t> – </a:t>
            </a:r>
            <a:r>
              <a:rPr lang="de-DE" sz="3300" dirty="0" err="1" smtClean="0"/>
              <a:t>Piława</a:t>
            </a:r>
            <a:r>
              <a:rPr lang="de-DE" sz="3300" dirty="0" smtClean="0"/>
              <a:t> </a:t>
            </a:r>
            <a:r>
              <a:rPr lang="de-DE" sz="3300" dirty="0" err="1" smtClean="0"/>
              <a:t>Górna</a:t>
            </a:r>
            <a:r>
              <a:rPr lang="de-DE" sz="3300" dirty="0" smtClean="0"/>
              <a:t>  </a:t>
            </a:r>
            <a:endParaRPr lang="de-DE" sz="3300" dirty="0" smtClean="0"/>
          </a:p>
          <a:p>
            <a:pPr marL="0" indent="0">
              <a:buNone/>
            </a:pPr>
            <a:r>
              <a:rPr lang="de-DE" dirty="0" smtClean="0"/>
              <a:t>Nach dem Frühstück sammele ich meine 7 Sachen ein, bezahle (195 </a:t>
            </a:r>
            <a:r>
              <a:rPr lang="de-DE" dirty="0" err="1" smtClean="0"/>
              <a:t>Złoty</a:t>
            </a:r>
            <a:r>
              <a:rPr lang="de-DE" dirty="0" smtClean="0"/>
              <a:t>) und begebe mich wieder auf die Route der </a:t>
            </a:r>
            <a:r>
              <a:rPr lang="de-DE" dirty="0" err="1" smtClean="0"/>
              <a:t>Exulanten</a:t>
            </a:r>
            <a:r>
              <a:rPr lang="de-DE" dirty="0" smtClean="0"/>
              <a:t>. Tatsächlich können Flüchtlinge auch diese Strecke genommen haben, wenn sie lieber durchs Gebirge als auf den belebteren Handelsstraßen unterwegs sein wollten. Später werde ich zu meinem Schreck bemerken, dass ich nur 6 der 7 Sachen eingesammelt habe – das Handyladekabel hängt in </a:t>
            </a:r>
            <a:r>
              <a:rPr lang="de-DE" dirty="0" err="1" smtClean="0"/>
              <a:t>Zi</a:t>
            </a:r>
            <a:r>
              <a:rPr lang="de-DE" dirty="0" smtClean="0"/>
              <a:t>. Nr. 323. Und ich werde darüber nachdenken, wie gut orientiert die mährischen Auswanderer offenbar waren, die ihren Weg ohne </a:t>
            </a:r>
            <a:r>
              <a:rPr lang="de-DE" dirty="0" err="1" smtClean="0"/>
              <a:t>Iphone</a:t>
            </a:r>
            <a:r>
              <a:rPr lang="de-DE" dirty="0" smtClean="0"/>
              <a:t> und Powerbank fanden. Gab es und welcher Art Wegweiser? Noch aber haben ich und mein </a:t>
            </a:r>
            <a:r>
              <a:rPr lang="de-DE" dirty="0" err="1" smtClean="0"/>
              <a:t>Iphone</a:t>
            </a:r>
            <a:r>
              <a:rPr lang="de-DE" dirty="0" smtClean="0"/>
              <a:t> Kraft und Saft und ich finde so eine sehr schöne kleine Straße Richtung </a:t>
            </a:r>
            <a:r>
              <a:rPr lang="de-DE" dirty="0" err="1" smtClean="0"/>
              <a:t>Nysa</a:t>
            </a:r>
            <a:r>
              <a:rPr lang="de-DE" dirty="0" smtClean="0"/>
              <a:t> (Neiße), meinem nächsten Ziel. </a:t>
            </a:r>
            <a:r>
              <a:rPr lang="de-DE" dirty="0" err="1" smtClean="0"/>
              <a:t>Nysa</a:t>
            </a:r>
            <a:r>
              <a:rPr lang="de-DE" dirty="0" smtClean="0"/>
              <a:t> war es, wo die 5 </a:t>
            </a:r>
            <a:r>
              <a:rPr lang="de-DE" dirty="0" err="1"/>
              <a:t>Z</a:t>
            </a:r>
            <a:r>
              <a:rPr lang="de-DE" dirty="0" err="1" smtClean="0"/>
              <a:t>auchtentaler</a:t>
            </a:r>
            <a:r>
              <a:rPr lang="de-DE" dirty="0" smtClean="0"/>
              <a:t> </a:t>
            </a:r>
            <a:r>
              <a:rPr lang="de-DE" dirty="0" smtClean="0"/>
              <a:t>Brüder noch </a:t>
            </a:r>
            <a:r>
              <a:rPr lang="de-DE" dirty="0" smtClean="0"/>
              <a:t>mal nachdachten, ob sie denn wirklich nach Sachsen oder nicht doch nach </a:t>
            </a:r>
            <a:r>
              <a:rPr lang="de-DE" dirty="0" err="1" smtClean="0"/>
              <a:t>Lissa</a:t>
            </a:r>
            <a:r>
              <a:rPr lang="de-DE" dirty="0" smtClean="0"/>
              <a:t> (</a:t>
            </a:r>
            <a:r>
              <a:rPr lang="de-DE" dirty="0" err="1" smtClean="0"/>
              <a:t>Leszno</a:t>
            </a:r>
            <a:r>
              <a:rPr lang="de-DE" dirty="0" smtClean="0"/>
              <a:t>) gehen sollten, wo es schon seit 100 Jahren eine große Auswanderer-Gemeinde der Brüder-Unität (unter ihnen Jan Amos Comenius) gab. </a:t>
            </a:r>
          </a:p>
          <a:p>
            <a:pPr marL="0" indent="0">
              <a:buNone/>
            </a:pPr>
            <a:r>
              <a:rPr lang="de-DE" dirty="0" smtClean="0"/>
              <a:t>Meine Frage war eher: wie komme ich so vorwärts, dass ich möglichst nicht an der 46 langfahren muss (sie ist teilweise sogar für Fahrräder gesperrt). Ich fand einen gut mit dem Fahrrad zu bewältigenden ruhigen Weg am </a:t>
            </a:r>
            <a:r>
              <a:rPr lang="de-DE" dirty="0" err="1" smtClean="0"/>
              <a:t>Neißer</a:t>
            </a:r>
            <a:r>
              <a:rPr lang="de-DE" dirty="0" smtClean="0"/>
              <a:t> See.</a:t>
            </a:r>
          </a:p>
          <a:p>
            <a:pPr marL="0" indent="0">
              <a:buNone/>
            </a:pPr>
            <a:r>
              <a:rPr lang="de-DE" dirty="0" smtClean="0"/>
              <a:t>Noch unterwegs </a:t>
            </a:r>
            <a:r>
              <a:rPr lang="de-DE" dirty="0" smtClean="0"/>
              <a:t>nach Neiße berührt mich besonders in </a:t>
            </a:r>
            <a:r>
              <a:rPr lang="de-DE" dirty="0" err="1" smtClean="0"/>
              <a:t>Charbielin</a:t>
            </a:r>
            <a:r>
              <a:rPr lang="de-DE" dirty="0" smtClean="0"/>
              <a:t> der Hinweis, dass hier entlang Häftlinge auf dem Todesmarsch von Auschwitz-Birkenau getrieben und offenbar einige von ihnen direkt hier ermordet wurden.</a:t>
            </a:r>
          </a:p>
          <a:p>
            <a:pPr marL="0" indent="0">
              <a:buNone/>
            </a:pPr>
            <a:r>
              <a:rPr lang="de-DE" dirty="0" smtClean="0"/>
              <a:t>Hätte ich genauer auf meine selbst geknipsten Fotos geschaut, wäre ich nicht nur stückweise, sondern bis </a:t>
            </a:r>
            <a:r>
              <a:rPr lang="de-DE" dirty="0" err="1" smtClean="0"/>
              <a:t>Páczów</a:t>
            </a:r>
            <a:r>
              <a:rPr lang="de-DE" dirty="0" smtClean="0"/>
              <a:t> den sehr schönen Hexenradweg entlanggefahren. </a:t>
            </a:r>
          </a:p>
          <a:p>
            <a:pPr marL="0" indent="0">
              <a:buNone/>
            </a:pPr>
            <a:r>
              <a:rPr lang="de-DE" dirty="0" smtClean="0"/>
              <a:t>Merke: Nimm dir Zeit auf dem Pilgerweg, gerade wenn du meinst, keine zu haben.</a:t>
            </a:r>
          </a:p>
          <a:p>
            <a:pPr marL="0" indent="0">
              <a:buNone/>
            </a:pPr>
            <a:r>
              <a:rPr lang="de-DE" dirty="0" smtClean="0"/>
              <a:t> </a:t>
            </a:r>
            <a:endParaRPr lang="de-DE" dirty="0"/>
          </a:p>
        </p:txBody>
      </p:sp>
    </p:spTree>
    <p:extLst>
      <p:ext uri="{BB962C8B-B14F-4D97-AF65-F5344CB8AC3E}">
        <p14:creationId xmlns:p14="http://schemas.microsoft.com/office/powerpoint/2010/main" val="2927926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8629" y="2022656"/>
            <a:ext cx="8577519" cy="923330"/>
          </a:xfrm>
          <a:prstGeom prst="rect">
            <a:avLst/>
          </a:prstGeom>
        </p:spPr>
        <p:txBody>
          <a:bodyPr wrap="square">
            <a:spAutoFit/>
          </a:bodyPr>
          <a:lstStyle/>
          <a:p>
            <a:r>
              <a:rPr lang="de-DE" dirty="0">
                <a:solidFill>
                  <a:srgbClr val="000000"/>
                </a:solidFill>
                <a:latin typeface="Roboto Condensed"/>
              </a:rPr>
              <a:t>H</a:t>
            </a:r>
            <a:r>
              <a:rPr lang="de-DE" dirty="0" smtClean="0">
                <a:solidFill>
                  <a:srgbClr val="000000"/>
                </a:solidFill>
                <a:latin typeface="Roboto Condensed"/>
              </a:rPr>
              <a:t>ier meinte ich schon vor </a:t>
            </a:r>
            <a:r>
              <a:rPr lang="de-DE" dirty="0" err="1" smtClean="0">
                <a:solidFill>
                  <a:srgbClr val="000000"/>
                </a:solidFill>
                <a:latin typeface="Roboto Condensed"/>
              </a:rPr>
              <a:t>Schweidnitz</a:t>
            </a:r>
            <a:r>
              <a:rPr lang="de-DE" dirty="0" smtClean="0">
                <a:solidFill>
                  <a:srgbClr val="000000"/>
                </a:solidFill>
                <a:latin typeface="Roboto Condensed"/>
              </a:rPr>
              <a:t> zu sein, </a:t>
            </a:r>
            <a:r>
              <a:rPr lang="de-DE" dirty="0">
                <a:solidFill>
                  <a:srgbClr val="000000"/>
                </a:solidFill>
                <a:latin typeface="Roboto Condensed"/>
              </a:rPr>
              <a:t>d</a:t>
            </a:r>
            <a:r>
              <a:rPr lang="de-DE" dirty="0" smtClean="0">
                <a:solidFill>
                  <a:srgbClr val="000000"/>
                </a:solidFill>
                <a:latin typeface="Roboto Condensed"/>
              </a:rPr>
              <a:t>och es war erst </a:t>
            </a:r>
            <a:r>
              <a:rPr lang="de-DE" dirty="0" err="1" smtClean="0">
                <a:solidFill>
                  <a:srgbClr val="000000"/>
                </a:solidFill>
                <a:latin typeface="Roboto Condensed"/>
              </a:rPr>
              <a:t>Dzierzoniów</a:t>
            </a:r>
            <a:r>
              <a:rPr lang="de-DE" dirty="0">
                <a:solidFill>
                  <a:srgbClr val="000000"/>
                </a:solidFill>
                <a:latin typeface="Roboto Condensed"/>
              </a:rPr>
              <a:t> </a:t>
            </a:r>
            <a:r>
              <a:rPr lang="de-DE" dirty="0" smtClean="0">
                <a:solidFill>
                  <a:srgbClr val="000000"/>
                </a:solidFill>
                <a:latin typeface="Roboto Condensed"/>
              </a:rPr>
              <a:t>(Reichenbach), auch interessant, was unser Thema betrifft: 1742 wurde hier der erste evangelische Betsaal gebaut.</a:t>
            </a:r>
            <a:r>
              <a:rPr lang="de-DE" dirty="0" smtClean="0">
                <a:solidFill>
                  <a:srgbClr val="000000"/>
                </a:solidFill>
                <a:latin typeface="Roboto Condensed"/>
              </a:rPr>
              <a:t> </a:t>
            </a:r>
            <a:endParaRPr lang="de-DE" b="0" i="0" dirty="0">
              <a:solidFill>
                <a:srgbClr val="000000"/>
              </a:solidFill>
              <a:effectLst/>
              <a:latin typeface="Roboto Condensed"/>
            </a:endParaRP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40370" t="1295" r="34728"/>
          <a:stretch/>
        </p:blipFill>
        <p:spPr>
          <a:xfrm rot="5400000">
            <a:off x="2010898" y="-1535865"/>
            <a:ext cx="1707813" cy="5076936"/>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 r="2368" b="10896"/>
          <a:stretch/>
        </p:blipFill>
        <p:spPr>
          <a:xfrm>
            <a:off x="6042323" y="193095"/>
            <a:ext cx="2812184" cy="1924896"/>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1716" y="193095"/>
            <a:ext cx="2474118" cy="3299108"/>
          </a:xfrm>
          <a:prstGeom prst="rect">
            <a:avLst/>
          </a:prstGeom>
        </p:spPr>
      </p:pic>
      <p:pic>
        <p:nvPicPr>
          <p:cNvPr id="9" name="Grafik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2000"/>
                    </a14:imgEffect>
                  </a14:imgLayer>
                </a14:imgProps>
              </a:ext>
              <a:ext uri="{28A0092B-C50C-407E-A947-70E740481C1C}">
                <a14:useLocalDpi xmlns:a14="http://schemas.microsoft.com/office/drawing/2010/main" val="0"/>
              </a:ext>
            </a:extLst>
          </a:blip>
          <a:srcRect t="15120" r="585" b="44605"/>
          <a:stretch/>
        </p:blipFill>
        <p:spPr>
          <a:xfrm>
            <a:off x="5424218" y="4328604"/>
            <a:ext cx="4048394" cy="1230052"/>
          </a:xfrm>
          <a:prstGeom prst="rect">
            <a:avLst/>
          </a:prstGeom>
        </p:spPr>
      </p:pic>
      <p:sp>
        <p:nvSpPr>
          <p:cNvPr id="10" name="Textfeld 9"/>
          <p:cNvSpPr txBox="1"/>
          <p:nvPr/>
        </p:nvSpPr>
        <p:spPr>
          <a:xfrm>
            <a:off x="5747829" y="3181082"/>
            <a:ext cx="3522713" cy="923330"/>
          </a:xfrm>
          <a:prstGeom prst="rect">
            <a:avLst/>
          </a:prstGeom>
          <a:noFill/>
        </p:spPr>
        <p:txBody>
          <a:bodyPr wrap="square" rtlCol="0">
            <a:spAutoFit/>
          </a:bodyPr>
          <a:lstStyle/>
          <a:p>
            <a:r>
              <a:rPr lang="de-DE" dirty="0" err="1" smtClean="0"/>
              <a:t>Betezda</a:t>
            </a:r>
            <a:r>
              <a:rPr lang="de-DE" dirty="0" smtClean="0"/>
              <a:t>, </a:t>
            </a:r>
            <a:r>
              <a:rPr lang="de-DE" dirty="0"/>
              <a:t>eine Pfingstgemeinde </a:t>
            </a:r>
            <a:r>
              <a:rPr lang="de-DE" dirty="0" smtClean="0"/>
              <a:t>in </a:t>
            </a:r>
            <a:r>
              <a:rPr lang="de-DE" dirty="0" err="1" smtClean="0"/>
              <a:t>Dzierzoniów</a:t>
            </a:r>
            <a:r>
              <a:rPr lang="de-DE" dirty="0" smtClean="0"/>
              <a:t>, auf meiner Reise eine Seltenheit</a:t>
            </a:r>
            <a:endParaRPr lang="de-DE" dirty="0"/>
          </a:p>
        </p:txBody>
      </p:sp>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189" y="3781774"/>
            <a:ext cx="2412521" cy="1809391"/>
          </a:xfrm>
          <a:prstGeom prst="rect">
            <a:avLst/>
          </a:prstGeom>
        </p:spPr>
      </p:pic>
      <p:sp>
        <p:nvSpPr>
          <p:cNvPr id="12" name="Textfeld 11"/>
          <p:cNvSpPr txBox="1"/>
          <p:nvPr/>
        </p:nvSpPr>
        <p:spPr>
          <a:xfrm>
            <a:off x="154086" y="3015150"/>
            <a:ext cx="3949257" cy="954107"/>
          </a:xfrm>
          <a:prstGeom prst="rect">
            <a:avLst/>
          </a:prstGeom>
          <a:noFill/>
        </p:spPr>
        <p:txBody>
          <a:bodyPr wrap="square" rtlCol="0">
            <a:spAutoFit/>
          </a:bodyPr>
          <a:lstStyle/>
          <a:p>
            <a:r>
              <a:rPr lang="de-DE" sz="2800" dirty="0" smtClean="0"/>
              <a:t>Zwischen Pilawa </a:t>
            </a:r>
            <a:r>
              <a:rPr lang="de-DE" sz="2800" dirty="0" err="1" smtClean="0"/>
              <a:t>Gorna</a:t>
            </a:r>
            <a:r>
              <a:rPr lang="de-DE" sz="2800" dirty="0" smtClean="0"/>
              <a:t> und </a:t>
            </a:r>
            <a:r>
              <a:rPr lang="de-DE" sz="2800" dirty="0" err="1" smtClean="0"/>
              <a:t>Schweidnitz</a:t>
            </a:r>
            <a:endParaRPr lang="de-DE" sz="2800" dirty="0"/>
          </a:p>
        </p:txBody>
      </p:sp>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784" y="4142145"/>
            <a:ext cx="1952054" cy="1464041"/>
          </a:xfrm>
          <a:prstGeom prst="rect">
            <a:avLst/>
          </a:prstGeom>
        </p:spPr>
      </p:pic>
      <p:sp>
        <p:nvSpPr>
          <p:cNvPr id="14" name="Textfeld 13"/>
          <p:cNvSpPr txBox="1"/>
          <p:nvPr/>
        </p:nvSpPr>
        <p:spPr>
          <a:xfrm>
            <a:off x="235527" y="5778951"/>
            <a:ext cx="7424265" cy="923330"/>
          </a:xfrm>
          <a:prstGeom prst="rect">
            <a:avLst/>
          </a:prstGeom>
          <a:noFill/>
        </p:spPr>
        <p:txBody>
          <a:bodyPr wrap="square" rtlCol="0">
            <a:spAutoFit/>
          </a:bodyPr>
          <a:lstStyle/>
          <a:p>
            <a:r>
              <a:rPr lang="de-DE" dirty="0" smtClean="0"/>
              <a:t>Ich weiß zwar nicht, ob </a:t>
            </a:r>
            <a:r>
              <a:rPr lang="de-DE" dirty="0" err="1" smtClean="0"/>
              <a:t>Mościsko</a:t>
            </a:r>
            <a:r>
              <a:rPr lang="de-DE" dirty="0" smtClean="0"/>
              <a:t> wirklich so hübsch ist wie diese Inschrift verheißt, aber wenn ich mich recht erinnere, habe ich da eine Picknickbank am Fußballplatz gefunden und diese sehr hübsch Filialkirche.</a:t>
            </a:r>
            <a:endParaRPr lang="de-DE" dirty="0"/>
          </a:p>
        </p:txBody>
      </p:sp>
      <p:pic>
        <p:nvPicPr>
          <p:cNvPr id="16" name="Grafi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442881" y="4100680"/>
            <a:ext cx="2721492" cy="2041119"/>
          </a:xfrm>
          <a:prstGeom prst="rect">
            <a:avLst/>
          </a:prstGeom>
        </p:spPr>
      </p:pic>
      <p:sp>
        <p:nvSpPr>
          <p:cNvPr id="17" name="Rechteck 16"/>
          <p:cNvSpPr/>
          <p:nvPr/>
        </p:nvSpPr>
        <p:spPr>
          <a:xfrm>
            <a:off x="7970247" y="5606022"/>
            <a:ext cx="1502365" cy="923330"/>
          </a:xfrm>
          <a:prstGeom prst="rect">
            <a:avLst/>
          </a:prstGeom>
        </p:spPr>
        <p:txBody>
          <a:bodyPr wrap="square">
            <a:spAutoFit/>
          </a:bodyPr>
          <a:lstStyle/>
          <a:p>
            <a:r>
              <a:rPr lang="de-DE" dirty="0" smtClean="0">
                <a:solidFill>
                  <a:srgbClr val="000000"/>
                </a:solidFill>
                <a:latin typeface="Roboto Condensed"/>
              </a:rPr>
              <a:t>Endlich </a:t>
            </a:r>
          </a:p>
          <a:p>
            <a:r>
              <a:rPr lang="de-DE" dirty="0" smtClean="0">
                <a:solidFill>
                  <a:srgbClr val="000000"/>
                </a:solidFill>
                <a:latin typeface="Roboto Condensed"/>
              </a:rPr>
              <a:t>in Sicht: </a:t>
            </a:r>
            <a:r>
              <a:rPr lang="de-DE" dirty="0" err="1" smtClean="0">
                <a:solidFill>
                  <a:srgbClr val="000000"/>
                </a:solidFill>
                <a:latin typeface="Roboto Condensed"/>
              </a:rPr>
              <a:t>Schweidnitz</a:t>
            </a:r>
            <a:r>
              <a:rPr lang="de-DE" dirty="0">
                <a:solidFill>
                  <a:srgbClr val="000000"/>
                </a:solidFill>
                <a:latin typeface="Roboto Condensed"/>
              </a:rPr>
              <a:t>.</a:t>
            </a:r>
            <a:r>
              <a:rPr lang="de-DE" dirty="0" smtClean="0">
                <a:solidFill>
                  <a:srgbClr val="000000"/>
                </a:solidFill>
                <a:latin typeface="Roboto Condensed"/>
              </a:rPr>
              <a:t> </a:t>
            </a:r>
            <a:endParaRPr lang="de-DE" b="0" i="0" dirty="0">
              <a:solidFill>
                <a:srgbClr val="000000"/>
              </a:solidFill>
              <a:effectLst/>
              <a:latin typeface="Roboto Condensed"/>
            </a:endParaRPr>
          </a:p>
        </p:txBody>
      </p:sp>
    </p:spTree>
    <p:extLst>
      <p:ext uri="{BB962C8B-B14F-4D97-AF65-F5344CB8AC3E}">
        <p14:creationId xmlns:p14="http://schemas.microsoft.com/office/powerpoint/2010/main" val="337084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 y="114300"/>
            <a:ext cx="3916680" cy="293751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490" y="110825"/>
            <a:ext cx="2205179" cy="2940985"/>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579" t="9001" r="32040" b="38499"/>
          <a:stretch/>
        </p:blipFill>
        <p:spPr>
          <a:xfrm>
            <a:off x="6961679" y="110825"/>
            <a:ext cx="5032352" cy="2940985"/>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7644" y="4053363"/>
            <a:ext cx="3074670" cy="2306003"/>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9728" y="3668107"/>
            <a:ext cx="2307284" cy="3075593"/>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454728" y="4044845"/>
            <a:ext cx="3013901" cy="2260426"/>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2060" y="4457700"/>
            <a:ext cx="2788920" cy="2091690"/>
          </a:xfrm>
          <a:prstGeom prst="rect">
            <a:avLst/>
          </a:prstGeom>
        </p:spPr>
      </p:pic>
      <p:sp>
        <p:nvSpPr>
          <p:cNvPr id="4" name="Rechteck 3"/>
          <p:cNvSpPr/>
          <p:nvPr/>
        </p:nvSpPr>
        <p:spPr>
          <a:xfrm>
            <a:off x="8788169" y="3202042"/>
            <a:ext cx="2418483" cy="1200329"/>
          </a:xfrm>
          <a:prstGeom prst="rect">
            <a:avLst/>
          </a:prstGeom>
        </p:spPr>
        <p:txBody>
          <a:bodyPr wrap="none">
            <a:spAutoFit/>
          </a:bodyPr>
          <a:lstStyle/>
          <a:p>
            <a:r>
              <a:rPr lang="de-DE" sz="3600" dirty="0" err="1" smtClean="0"/>
              <a:t>Schweidnitz</a:t>
            </a:r>
            <a:endParaRPr lang="de-DE" sz="3600" dirty="0" smtClean="0"/>
          </a:p>
          <a:p>
            <a:r>
              <a:rPr lang="de-DE" sz="3600" dirty="0" smtClean="0"/>
              <a:t>- </a:t>
            </a:r>
            <a:r>
              <a:rPr lang="de-DE" sz="3600" dirty="0" err="1" smtClean="0"/>
              <a:t>Swidnica</a:t>
            </a:r>
            <a:endParaRPr lang="de-DE" sz="3600" dirty="0"/>
          </a:p>
        </p:txBody>
      </p:sp>
    </p:spTree>
    <p:extLst>
      <p:ext uri="{BB962C8B-B14F-4D97-AF65-F5344CB8AC3E}">
        <p14:creationId xmlns:p14="http://schemas.microsoft.com/office/powerpoint/2010/main" val="26603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7490" t="-1" b="3162"/>
          <a:stretch/>
        </p:blipFill>
        <p:spPr>
          <a:xfrm>
            <a:off x="125730" y="217170"/>
            <a:ext cx="3181350" cy="2800350"/>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t="-3319" r="17987" b="-1"/>
          <a:stretch/>
        </p:blipFill>
        <p:spPr>
          <a:xfrm>
            <a:off x="8817293" y="3771900"/>
            <a:ext cx="3035618" cy="2868216"/>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11992"/>
            <a:ext cx="3128010" cy="2346008"/>
          </a:xfrm>
          <a:prstGeom prst="rect">
            <a:avLst/>
          </a:prstGeom>
        </p:spPr>
      </p:pic>
      <p:pic>
        <p:nvPicPr>
          <p:cNvPr id="7" name="Grafik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5000"/>
                    </a14:imgEffect>
                  </a14:imgLayer>
                </a14:imgProps>
              </a:ext>
              <a:ext uri="{28A0092B-C50C-407E-A947-70E740481C1C}">
                <a14:useLocalDpi xmlns:a14="http://schemas.microsoft.com/office/drawing/2010/main" val="0"/>
              </a:ext>
            </a:extLst>
          </a:blip>
          <a:stretch>
            <a:fillRect/>
          </a:stretch>
        </p:blipFill>
        <p:spPr>
          <a:xfrm rot="5400000">
            <a:off x="9894095" y="315753"/>
            <a:ext cx="2526030" cy="1894523"/>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9406" y="5854566"/>
            <a:ext cx="1383030" cy="1037010"/>
          </a:xfrm>
          <a:prstGeom prst="rect">
            <a:avLst/>
          </a:prstGeom>
        </p:spPr>
      </p:pic>
    </p:spTree>
    <p:extLst>
      <p:ext uri="{BB962C8B-B14F-4D97-AF65-F5344CB8AC3E}">
        <p14:creationId xmlns:p14="http://schemas.microsoft.com/office/powerpoint/2010/main" val="188401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61" y="194310"/>
            <a:ext cx="2014020" cy="2686050"/>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b="14949"/>
          <a:stretch/>
        </p:blipFill>
        <p:spPr>
          <a:xfrm rot="5400000">
            <a:off x="4485720" y="589192"/>
            <a:ext cx="3087564" cy="1969496"/>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t="968" r="36051" b="-1"/>
          <a:stretch/>
        </p:blipFill>
        <p:spPr>
          <a:xfrm rot="5400000">
            <a:off x="3306715" y="3104488"/>
            <a:ext cx="2075801" cy="2410936"/>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t="3234" r="16646"/>
          <a:stretch/>
        </p:blipFill>
        <p:spPr>
          <a:xfrm rot="5400000">
            <a:off x="-8873" y="3479150"/>
            <a:ext cx="3202778" cy="2788588"/>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330004" y="3712936"/>
            <a:ext cx="3356046" cy="2517035"/>
          </a:xfrm>
          <a:prstGeom prst="rect">
            <a:avLst/>
          </a:prstGeom>
        </p:spPr>
      </p:pic>
      <p:pic>
        <p:nvPicPr>
          <p:cNvPr id="9" name="Grafik 8"/>
          <p:cNvPicPr>
            <a:picLocks noChangeAspect="1"/>
          </p:cNvPicPr>
          <p:nvPr/>
        </p:nvPicPr>
        <p:blipFill rotWithShape="1">
          <a:blip r:embed="rId7" cstate="print">
            <a:extLst>
              <a:ext uri="{28A0092B-C50C-407E-A947-70E740481C1C}">
                <a14:useLocalDpi xmlns:a14="http://schemas.microsoft.com/office/drawing/2010/main" val="0"/>
              </a:ext>
            </a:extLst>
          </a:blip>
          <a:srcRect l="8861" t="348" r="2960" b="8237"/>
          <a:stretch/>
        </p:blipFill>
        <p:spPr>
          <a:xfrm rot="5400000">
            <a:off x="7966341" y="607945"/>
            <a:ext cx="4466584" cy="3472871"/>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292523" y="5108236"/>
            <a:ext cx="1878338" cy="1408754"/>
          </a:xfrm>
          <a:prstGeom prst="rect">
            <a:avLst/>
          </a:prstGeom>
        </p:spPr>
      </p:pic>
      <p:sp>
        <p:nvSpPr>
          <p:cNvPr id="5" name="Textfeld 4"/>
          <p:cNvSpPr txBox="1"/>
          <p:nvPr/>
        </p:nvSpPr>
        <p:spPr>
          <a:xfrm>
            <a:off x="2182449" y="219710"/>
            <a:ext cx="2846937" cy="2862322"/>
          </a:xfrm>
          <a:prstGeom prst="rect">
            <a:avLst/>
          </a:prstGeom>
          <a:noFill/>
        </p:spPr>
        <p:txBody>
          <a:bodyPr wrap="square" rtlCol="0">
            <a:spAutoFit/>
          </a:bodyPr>
          <a:lstStyle/>
          <a:p>
            <a:r>
              <a:rPr lang="de-DE" dirty="0" smtClean="0"/>
              <a:t>Wozu das Gebäude links, in der Nähe der Friedenskirche, </a:t>
            </a:r>
            <a:r>
              <a:rPr lang="de-DE" dirty="0"/>
              <a:t>einmal </a:t>
            </a:r>
            <a:r>
              <a:rPr lang="de-DE" dirty="0" smtClean="0"/>
              <a:t>diente, habe ich </a:t>
            </a:r>
            <a:r>
              <a:rPr lang="de-DE" dirty="0" err="1" smtClean="0"/>
              <a:t>nocht</a:t>
            </a:r>
            <a:r>
              <a:rPr lang="de-DE" dirty="0" smtClean="0"/>
              <a:t> nicht herausgefunden. Dagegen erkennt man die Friedenskirche in </a:t>
            </a:r>
            <a:r>
              <a:rPr lang="de-DE" dirty="0" err="1" smtClean="0"/>
              <a:t>Schweidnitz</a:t>
            </a:r>
            <a:r>
              <a:rPr lang="de-DE" dirty="0" smtClean="0"/>
              <a:t> rechts sofort an der schönen schwarzweißen Holzkonstruktion.</a:t>
            </a:r>
            <a:endParaRPr lang="de-DE" dirty="0"/>
          </a:p>
        </p:txBody>
      </p:sp>
      <p:sp>
        <p:nvSpPr>
          <p:cNvPr id="12" name="Textfeld 11"/>
          <p:cNvSpPr txBox="1"/>
          <p:nvPr/>
        </p:nvSpPr>
        <p:spPr>
          <a:xfrm>
            <a:off x="2999380" y="5347857"/>
            <a:ext cx="2886518" cy="1477328"/>
          </a:xfrm>
          <a:prstGeom prst="rect">
            <a:avLst/>
          </a:prstGeom>
          <a:noFill/>
        </p:spPr>
        <p:txBody>
          <a:bodyPr wrap="square" rtlCol="0">
            <a:spAutoFit/>
          </a:bodyPr>
          <a:lstStyle/>
          <a:p>
            <a:r>
              <a:rPr lang="de-DE" dirty="0" smtClean="0"/>
              <a:t>Dass diese Kirche die mährischen Brüder fremd berührte samt einem beleibten Prediger </a:t>
            </a:r>
            <a:r>
              <a:rPr lang="de-DE" dirty="0" err="1" smtClean="0"/>
              <a:t>Schmolck</a:t>
            </a:r>
            <a:r>
              <a:rPr lang="de-DE" dirty="0" smtClean="0"/>
              <a:t>, verwundert nicht.</a:t>
            </a:r>
            <a:endParaRPr lang="de-DE" dirty="0"/>
          </a:p>
        </p:txBody>
      </p:sp>
      <p:sp>
        <p:nvSpPr>
          <p:cNvPr id="14" name="Textfeld 13"/>
          <p:cNvSpPr txBox="1"/>
          <p:nvPr/>
        </p:nvSpPr>
        <p:spPr>
          <a:xfrm>
            <a:off x="8415142" y="4667378"/>
            <a:ext cx="1963576" cy="2031325"/>
          </a:xfrm>
          <a:prstGeom prst="rect">
            <a:avLst/>
          </a:prstGeom>
          <a:noFill/>
        </p:spPr>
        <p:txBody>
          <a:bodyPr wrap="square" rtlCol="0">
            <a:spAutoFit/>
          </a:bodyPr>
          <a:lstStyle/>
          <a:p>
            <a:r>
              <a:rPr lang="de-DE" dirty="0" smtClean="0"/>
              <a:t>Ehe ich mich wieder auf den Weg mache, werfe ich im Café an der Friedenskirche einen </a:t>
            </a:r>
            <a:r>
              <a:rPr lang="de-DE" dirty="0"/>
              <a:t>Blick in die </a:t>
            </a:r>
            <a:r>
              <a:rPr lang="de-DE" dirty="0" smtClean="0"/>
              <a:t>Landkarte</a:t>
            </a:r>
            <a:r>
              <a:rPr lang="de-DE" dirty="0"/>
              <a:t>.</a:t>
            </a:r>
          </a:p>
        </p:txBody>
      </p:sp>
      <p:sp>
        <p:nvSpPr>
          <p:cNvPr id="3" name="Textfeld 2"/>
          <p:cNvSpPr txBox="1"/>
          <p:nvPr/>
        </p:nvSpPr>
        <p:spPr>
          <a:xfrm>
            <a:off x="7029618" y="30158"/>
            <a:ext cx="1310818" cy="3139321"/>
          </a:xfrm>
          <a:prstGeom prst="rect">
            <a:avLst/>
          </a:prstGeom>
          <a:noFill/>
        </p:spPr>
        <p:txBody>
          <a:bodyPr wrap="square" rtlCol="0">
            <a:spAutoFit/>
          </a:bodyPr>
          <a:lstStyle/>
          <a:p>
            <a:r>
              <a:rPr lang="de-DE" dirty="0" smtClean="0"/>
              <a:t>Heute fühlte ich mich vom Segens-wunsch über Laut-sprecher in der Kirche durchaus an-gesprochen</a:t>
            </a:r>
            <a:endParaRPr lang="de-DE" dirty="0"/>
          </a:p>
        </p:txBody>
      </p:sp>
    </p:spTree>
    <p:extLst>
      <p:ext uri="{BB962C8B-B14F-4D97-AF65-F5344CB8AC3E}">
        <p14:creationId xmlns:p14="http://schemas.microsoft.com/office/powerpoint/2010/main" val="81587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2176" r="12394"/>
          <a:stretch/>
        </p:blipFill>
        <p:spPr>
          <a:xfrm rot="5400000">
            <a:off x="220971" y="3411597"/>
            <a:ext cx="3108036" cy="2602900"/>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2513" b="15256"/>
          <a:stretch/>
        </p:blipFill>
        <p:spPr>
          <a:xfrm>
            <a:off x="7407563" y="3721270"/>
            <a:ext cx="4462860" cy="2909627"/>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r="5321" b="16050"/>
          <a:stretch/>
        </p:blipFill>
        <p:spPr>
          <a:xfrm>
            <a:off x="4174836" y="341860"/>
            <a:ext cx="3371273" cy="2241919"/>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23" y="277030"/>
            <a:ext cx="3005167" cy="2253672"/>
          </a:xfrm>
          <a:prstGeom prst="rect">
            <a:avLst/>
          </a:prstGeom>
        </p:spPr>
      </p:pic>
      <p:sp>
        <p:nvSpPr>
          <p:cNvPr id="6" name="Textfeld 5"/>
          <p:cNvSpPr txBox="1"/>
          <p:nvPr/>
        </p:nvSpPr>
        <p:spPr>
          <a:xfrm>
            <a:off x="7823200" y="443535"/>
            <a:ext cx="4368800" cy="830997"/>
          </a:xfrm>
          <a:prstGeom prst="rect">
            <a:avLst/>
          </a:prstGeom>
          <a:noFill/>
        </p:spPr>
        <p:txBody>
          <a:bodyPr wrap="square" rtlCol="0">
            <a:spAutoFit/>
          </a:bodyPr>
          <a:lstStyle/>
          <a:p>
            <a:r>
              <a:rPr lang="de-DE" sz="2400" dirty="0" err="1" smtClean="0"/>
              <a:t>Schweidnitz</a:t>
            </a:r>
            <a:r>
              <a:rPr lang="de-DE" sz="2400" dirty="0" smtClean="0"/>
              <a:t> </a:t>
            </a:r>
          </a:p>
          <a:p>
            <a:r>
              <a:rPr lang="de-DE" sz="2400" dirty="0" smtClean="0"/>
              <a:t>was ich sonst noch gesehen habe </a:t>
            </a:r>
            <a:endParaRPr lang="de-DE" sz="2400" dirty="0"/>
          </a:p>
        </p:txBody>
      </p:sp>
      <p:sp>
        <p:nvSpPr>
          <p:cNvPr id="7" name="Textfeld 6"/>
          <p:cNvSpPr txBox="1"/>
          <p:nvPr/>
        </p:nvSpPr>
        <p:spPr>
          <a:xfrm>
            <a:off x="4174836" y="2605031"/>
            <a:ext cx="2497108" cy="369332"/>
          </a:xfrm>
          <a:prstGeom prst="rect">
            <a:avLst/>
          </a:prstGeom>
          <a:noFill/>
        </p:spPr>
        <p:txBody>
          <a:bodyPr wrap="square" rtlCol="0">
            <a:spAutoFit/>
          </a:bodyPr>
          <a:lstStyle/>
          <a:p>
            <a:r>
              <a:rPr lang="de-DE" dirty="0" smtClean="0"/>
              <a:t>An der </a:t>
            </a:r>
            <a:r>
              <a:rPr lang="de-DE" dirty="0" err="1" smtClean="0"/>
              <a:t>Tribunalstraße</a:t>
            </a:r>
            <a:endParaRPr lang="de-DE" dirty="0"/>
          </a:p>
        </p:txBody>
      </p:sp>
      <p:sp>
        <p:nvSpPr>
          <p:cNvPr id="8" name="Textfeld 7"/>
          <p:cNvSpPr txBox="1"/>
          <p:nvPr/>
        </p:nvSpPr>
        <p:spPr>
          <a:xfrm>
            <a:off x="10680210" y="3040642"/>
            <a:ext cx="1029345" cy="369332"/>
          </a:xfrm>
          <a:prstGeom prst="rect">
            <a:avLst/>
          </a:prstGeom>
          <a:noFill/>
        </p:spPr>
        <p:txBody>
          <a:bodyPr wrap="square" rtlCol="0">
            <a:spAutoFit/>
          </a:bodyPr>
          <a:lstStyle/>
          <a:p>
            <a:r>
              <a:rPr lang="de-DE" dirty="0" smtClean="0"/>
              <a:t>Am Dom</a:t>
            </a:r>
            <a:endParaRPr lang="de-DE" dirty="0"/>
          </a:p>
        </p:txBody>
      </p:sp>
      <p:sp>
        <p:nvSpPr>
          <p:cNvPr id="9" name="Textfeld 8"/>
          <p:cNvSpPr txBox="1"/>
          <p:nvPr/>
        </p:nvSpPr>
        <p:spPr>
          <a:xfrm>
            <a:off x="473539" y="2605031"/>
            <a:ext cx="2497108" cy="369332"/>
          </a:xfrm>
          <a:prstGeom prst="rect">
            <a:avLst/>
          </a:prstGeom>
          <a:noFill/>
        </p:spPr>
        <p:txBody>
          <a:bodyPr wrap="square" rtlCol="0">
            <a:spAutoFit/>
          </a:bodyPr>
          <a:lstStyle/>
          <a:p>
            <a:r>
              <a:rPr lang="de-DE" dirty="0" smtClean="0"/>
              <a:t>Am Bahnhof</a:t>
            </a:r>
            <a:endParaRPr lang="de-DE" dirty="0"/>
          </a:p>
        </p:txBody>
      </p:sp>
      <p:sp>
        <p:nvSpPr>
          <p:cNvPr id="10" name="Textfeld 9"/>
          <p:cNvSpPr txBox="1"/>
          <p:nvPr/>
        </p:nvSpPr>
        <p:spPr>
          <a:xfrm>
            <a:off x="458123" y="6451731"/>
            <a:ext cx="1484398" cy="369332"/>
          </a:xfrm>
          <a:prstGeom prst="rect">
            <a:avLst/>
          </a:prstGeom>
          <a:noFill/>
        </p:spPr>
        <p:txBody>
          <a:bodyPr wrap="square" rtlCol="0">
            <a:spAutoFit/>
          </a:bodyPr>
          <a:lstStyle/>
          <a:p>
            <a:r>
              <a:rPr lang="de-DE" dirty="0" smtClean="0"/>
              <a:t>An der Wand</a:t>
            </a:r>
            <a:endParaRPr lang="de-DE" dirty="0"/>
          </a:p>
        </p:txBody>
      </p:sp>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r="25663" b="26333"/>
          <a:stretch/>
        </p:blipFill>
        <p:spPr>
          <a:xfrm>
            <a:off x="3998101" y="3851564"/>
            <a:ext cx="2649043" cy="1969205"/>
          </a:xfrm>
          <a:prstGeom prst="rect">
            <a:avLst/>
          </a:prstGeom>
        </p:spPr>
      </p:pic>
      <p:sp>
        <p:nvSpPr>
          <p:cNvPr id="12" name="Textfeld 11"/>
          <p:cNvSpPr txBox="1"/>
          <p:nvPr/>
        </p:nvSpPr>
        <p:spPr>
          <a:xfrm>
            <a:off x="3993447" y="6082399"/>
            <a:ext cx="2497108" cy="646331"/>
          </a:xfrm>
          <a:prstGeom prst="rect">
            <a:avLst/>
          </a:prstGeom>
          <a:noFill/>
        </p:spPr>
        <p:txBody>
          <a:bodyPr wrap="square" rtlCol="0">
            <a:spAutoFit/>
          </a:bodyPr>
          <a:lstStyle/>
          <a:p>
            <a:r>
              <a:rPr lang="de-DE" dirty="0" smtClean="0"/>
              <a:t>An einer der vielen Schulen?</a:t>
            </a:r>
            <a:endParaRPr lang="de-DE" dirty="0"/>
          </a:p>
        </p:txBody>
      </p:sp>
    </p:spTree>
    <p:extLst>
      <p:ext uri="{BB962C8B-B14F-4D97-AF65-F5344CB8AC3E}">
        <p14:creationId xmlns:p14="http://schemas.microsoft.com/office/powerpoint/2010/main" val="54661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7773" t="35193" r="-2773" b="27661"/>
          <a:stretch/>
        </p:blipFill>
        <p:spPr>
          <a:xfrm>
            <a:off x="616988" y="180065"/>
            <a:ext cx="11887201" cy="3821229"/>
          </a:xfrm>
          <a:prstGeom prst="rect">
            <a:avLst/>
          </a:prstGeom>
        </p:spPr>
      </p:pic>
      <p:sp>
        <p:nvSpPr>
          <p:cNvPr id="6" name="Inhaltsplatzhalter 5"/>
          <p:cNvSpPr>
            <a:spLocks noGrp="1"/>
          </p:cNvSpPr>
          <p:nvPr>
            <p:ph idx="1"/>
          </p:nvPr>
        </p:nvSpPr>
        <p:spPr>
          <a:xfrm>
            <a:off x="616988" y="4237037"/>
            <a:ext cx="11362576" cy="2547072"/>
          </a:xfrm>
        </p:spPr>
        <p:txBody>
          <a:bodyPr>
            <a:normAutofit fontScale="70000" lnSpcReduction="20000"/>
          </a:bodyPr>
          <a:lstStyle/>
          <a:p>
            <a:pPr marL="0" indent="0">
              <a:buNone/>
            </a:pPr>
            <a:r>
              <a:rPr lang="de-DE" dirty="0" smtClean="0"/>
              <a:t>Es war schon 13:30 Uhr, als ich mich aus </a:t>
            </a:r>
            <a:r>
              <a:rPr lang="de-DE" dirty="0" err="1" smtClean="0"/>
              <a:t>Schweidnitz</a:t>
            </a:r>
            <a:r>
              <a:rPr lang="de-DE" dirty="0" smtClean="0"/>
              <a:t> Richtung Osten herausfuhr. Wenn ich heute noch bis </a:t>
            </a:r>
            <a:r>
              <a:rPr lang="de-DE" dirty="0" err="1" smtClean="0"/>
              <a:t>Jelenia</a:t>
            </a:r>
            <a:r>
              <a:rPr lang="de-DE" dirty="0" smtClean="0"/>
              <a:t> Góra kommen wollte, war das keine Kleinigkeit, zumal ich mich im Café am Friedensplatz  (wie vielleicht auch manche der </a:t>
            </a:r>
            <a:r>
              <a:rPr lang="de-DE" dirty="0" err="1" smtClean="0"/>
              <a:t>Exulanten</a:t>
            </a:r>
            <a:r>
              <a:rPr lang="de-DE" dirty="0" smtClean="0"/>
              <a:t> damals) für den Weg über Wałbrzych entschieden hatte. Möglich wäre auch der über </a:t>
            </a:r>
            <a:r>
              <a:rPr lang="de-DE" dirty="0" err="1" smtClean="0"/>
              <a:t>Swiebodzice</a:t>
            </a:r>
            <a:r>
              <a:rPr lang="de-DE" dirty="0" smtClean="0"/>
              <a:t>, aber davon schreckte mich die Vorstellung der Fahrt auf der 35 ab. Die von mir gewählte Route führte tatsächlich durch schöne Wandergegenden, mit den entsprechenden Steigungen natürlich. Ab </a:t>
            </a:r>
            <a:r>
              <a:rPr lang="de-DE" dirty="0" err="1" smtClean="0"/>
              <a:t>Waldensburg</a:t>
            </a:r>
            <a:r>
              <a:rPr lang="de-DE" dirty="0" smtClean="0"/>
              <a:t> geht es über </a:t>
            </a:r>
            <a:r>
              <a:rPr lang="de-DE" dirty="0" err="1" smtClean="0"/>
              <a:t>Staré</a:t>
            </a:r>
            <a:r>
              <a:rPr lang="de-DE" dirty="0" smtClean="0"/>
              <a:t> </a:t>
            </a:r>
            <a:r>
              <a:rPr lang="de-DE" dirty="0" err="1" smtClean="0"/>
              <a:t>Bogaczowice</a:t>
            </a:r>
            <a:r>
              <a:rPr lang="de-DE" dirty="0" smtClean="0"/>
              <a:t>, </a:t>
            </a:r>
            <a:r>
              <a:rPr lang="de-DE" dirty="0" err="1" smtClean="0"/>
              <a:t>Sady</a:t>
            </a:r>
            <a:r>
              <a:rPr lang="de-DE" dirty="0" smtClean="0"/>
              <a:t> </a:t>
            </a:r>
            <a:r>
              <a:rPr lang="de-DE" dirty="0" err="1" smtClean="0"/>
              <a:t>Górne</a:t>
            </a:r>
            <a:r>
              <a:rPr lang="de-DE" dirty="0" smtClean="0"/>
              <a:t>, </a:t>
            </a:r>
            <a:r>
              <a:rPr lang="de-DE" dirty="0" err="1" smtClean="0"/>
              <a:t>Domanów</a:t>
            </a:r>
            <a:r>
              <a:rPr lang="de-DE" dirty="0" smtClean="0"/>
              <a:t>, schließlich und endlich – und hier mache ich wieder einmal einen letztlich entscheidenden Umweg: bis </a:t>
            </a:r>
            <a:r>
              <a:rPr lang="de-DE" dirty="0" err="1" smtClean="0"/>
              <a:t>Swidnik</a:t>
            </a:r>
            <a:r>
              <a:rPr lang="de-DE" dirty="0" smtClean="0"/>
              <a:t>. Irgendwo nach </a:t>
            </a:r>
            <a:r>
              <a:rPr lang="de-DE" dirty="0" err="1" smtClean="0"/>
              <a:t>Pastewnik</a:t>
            </a:r>
            <a:r>
              <a:rPr lang="de-DE" dirty="0" smtClean="0"/>
              <a:t> wusste ich, vor dem nächsten regen würde ich es nicht mehr nach </a:t>
            </a:r>
            <a:r>
              <a:rPr lang="de-DE" dirty="0" err="1" smtClean="0"/>
              <a:t>Jelenia</a:t>
            </a:r>
            <a:r>
              <a:rPr lang="de-DE" dirty="0" smtClean="0"/>
              <a:t> Góra schaffen – und weit und breit war kein </a:t>
            </a:r>
            <a:r>
              <a:rPr lang="de-DE" dirty="0" err="1" smtClean="0"/>
              <a:t>gasthaus</a:t>
            </a:r>
            <a:r>
              <a:rPr lang="de-DE" dirty="0" smtClean="0"/>
              <a:t> in Sicht. In einem Dorf hatte ich sogar gefragt: Sie schauten mich ziemlich entgeistert an und sagten: Die nächsten </a:t>
            </a:r>
            <a:r>
              <a:rPr lang="de-DE" dirty="0" err="1" smtClean="0"/>
              <a:t>Noclegi</a:t>
            </a:r>
            <a:r>
              <a:rPr lang="de-DE" dirty="0" smtClean="0"/>
              <a:t>: </a:t>
            </a:r>
            <a:r>
              <a:rPr lang="de-DE" dirty="0" err="1" smtClean="0"/>
              <a:t>Bolków</a:t>
            </a:r>
            <a:r>
              <a:rPr lang="de-DE" dirty="0" smtClean="0"/>
              <a:t>!</a:t>
            </a:r>
            <a:endParaRPr lang="de-DE" dirty="0"/>
          </a:p>
        </p:txBody>
      </p:sp>
    </p:spTree>
    <p:extLst>
      <p:ext uri="{BB962C8B-B14F-4D97-AF65-F5344CB8AC3E}">
        <p14:creationId xmlns:p14="http://schemas.microsoft.com/office/powerpoint/2010/main" val="23841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835" y="452678"/>
            <a:ext cx="2396066" cy="179705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909" y="153171"/>
            <a:ext cx="3232728" cy="242454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823" y="153170"/>
            <a:ext cx="3194754" cy="2396066"/>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718120" y="613813"/>
            <a:ext cx="3685140" cy="2763855"/>
          </a:xfrm>
          <a:prstGeom prst="rect">
            <a:avLst/>
          </a:prstGeom>
        </p:spPr>
      </p:pic>
      <p:sp>
        <p:nvSpPr>
          <p:cNvPr id="6" name="Textfeld 5"/>
          <p:cNvSpPr txBox="1"/>
          <p:nvPr/>
        </p:nvSpPr>
        <p:spPr>
          <a:xfrm>
            <a:off x="217912" y="2697802"/>
            <a:ext cx="3288146" cy="369332"/>
          </a:xfrm>
          <a:prstGeom prst="rect">
            <a:avLst/>
          </a:prstGeom>
          <a:noFill/>
        </p:spPr>
        <p:txBody>
          <a:bodyPr wrap="square" rtlCol="0">
            <a:spAutoFit/>
          </a:bodyPr>
          <a:lstStyle/>
          <a:p>
            <a:r>
              <a:rPr lang="de-DE" dirty="0" smtClean="0"/>
              <a:t>Hier könnte man schön wandern!</a:t>
            </a:r>
            <a:endParaRPr lang="de-DE" dirty="0"/>
          </a:p>
        </p:txBody>
      </p:sp>
      <p:sp>
        <p:nvSpPr>
          <p:cNvPr id="7" name="Textfeld 6"/>
          <p:cNvSpPr txBox="1"/>
          <p:nvPr/>
        </p:nvSpPr>
        <p:spPr>
          <a:xfrm>
            <a:off x="3557462" y="2629545"/>
            <a:ext cx="5512647" cy="2031325"/>
          </a:xfrm>
          <a:prstGeom prst="rect">
            <a:avLst/>
          </a:prstGeom>
          <a:noFill/>
        </p:spPr>
        <p:txBody>
          <a:bodyPr wrap="square" rtlCol="0">
            <a:spAutoFit/>
          </a:bodyPr>
          <a:lstStyle/>
          <a:p>
            <a:r>
              <a:rPr lang="de-DE" dirty="0" smtClean="0"/>
              <a:t>In Wikipedia lese ich später, dass Wałbrzych/ </a:t>
            </a:r>
            <a:r>
              <a:rPr lang="de-DE" dirty="0" err="1" smtClean="0"/>
              <a:t>Waldensburg</a:t>
            </a:r>
            <a:r>
              <a:rPr lang="de-DE" dirty="0" smtClean="0"/>
              <a:t> Schöneres zu bieten hat als Neubauten. Einer der Momente, an denen ich mir sage: Zu wenig Zeit! Aber ich muss weiter, ich will mein Nachtquartier in oder kurz vor </a:t>
            </a:r>
            <a:r>
              <a:rPr lang="de-DE" dirty="0" err="1" smtClean="0"/>
              <a:t>Jelenia</a:t>
            </a:r>
            <a:r>
              <a:rPr lang="de-DE" dirty="0" smtClean="0"/>
              <a:t> Góra aufschlagen. Zum Trost sage ich mir, dass meine mährischen Vorfahren auch keine Städtebesichtigungen machen konnten. </a:t>
            </a:r>
            <a:endParaRPr lang="de-DE" dirty="0"/>
          </a:p>
        </p:txBody>
      </p:sp>
      <p:sp>
        <p:nvSpPr>
          <p:cNvPr id="8" name="Textfeld 7"/>
          <p:cNvSpPr txBox="1"/>
          <p:nvPr/>
        </p:nvSpPr>
        <p:spPr>
          <a:xfrm>
            <a:off x="8987450" y="3791824"/>
            <a:ext cx="3288146" cy="1477328"/>
          </a:xfrm>
          <a:prstGeom prst="rect">
            <a:avLst/>
          </a:prstGeom>
          <a:noFill/>
        </p:spPr>
        <p:txBody>
          <a:bodyPr wrap="square" rtlCol="0">
            <a:spAutoFit/>
          </a:bodyPr>
          <a:lstStyle/>
          <a:p>
            <a:r>
              <a:rPr lang="de-DE" dirty="0" smtClean="0"/>
              <a:t>So ein schön bezeichneter Radweg ist selten. Immerhin gibt es fast immer im Stadtgebiet Streifen, die sich Fußgänger und Fahrradfahrer teilen</a:t>
            </a:r>
            <a:endParaRPr lang="de-DE" dirty="0"/>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12" y="3005016"/>
            <a:ext cx="2768009" cy="2076007"/>
          </a:xfrm>
          <a:prstGeom prst="rect">
            <a:avLst/>
          </a:prstGeom>
        </p:spPr>
      </p:pic>
      <p:sp>
        <p:nvSpPr>
          <p:cNvPr id="11" name="Textfeld 10"/>
          <p:cNvSpPr txBox="1"/>
          <p:nvPr/>
        </p:nvSpPr>
        <p:spPr>
          <a:xfrm>
            <a:off x="55069" y="5084486"/>
            <a:ext cx="3288146" cy="646331"/>
          </a:xfrm>
          <a:prstGeom prst="rect">
            <a:avLst/>
          </a:prstGeom>
          <a:noFill/>
        </p:spPr>
        <p:txBody>
          <a:bodyPr wrap="square" rtlCol="0">
            <a:spAutoFit/>
          </a:bodyPr>
          <a:lstStyle/>
          <a:p>
            <a:r>
              <a:rPr lang="de-DE" dirty="0" smtClean="0"/>
              <a:t>Es braut sich ein Wetter zusammen!</a:t>
            </a:r>
            <a:endParaRPr lang="de-DE" dirty="0"/>
          </a:p>
        </p:txBody>
      </p:sp>
      <p:pic>
        <p:nvPicPr>
          <p:cNvPr id="12" name="Grafik 11"/>
          <p:cNvPicPr>
            <a:picLocks noChangeAspect="1"/>
          </p:cNvPicPr>
          <p:nvPr/>
        </p:nvPicPr>
        <p:blipFill rotWithShape="1">
          <a:blip r:embed="rId7" cstate="print">
            <a:extLst>
              <a:ext uri="{28A0092B-C50C-407E-A947-70E740481C1C}">
                <a14:useLocalDpi xmlns:a14="http://schemas.microsoft.com/office/drawing/2010/main" val="0"/>
              </a:ext>
            </a:extLst>
          </a:blip>
          <a:srcRect l="7034" t="1812"/>
          <a:stretch/>
        </p:blipFill>
        <p:spPr>
          <a:xfrm>
            <a:off x="3115340" y="4687158"/>
            <a:ext cx="2706736" cy="2144102"/>
          </a:xfrm>
          <a:prstGeom prst="rect">
            <a:avLst/>
          </a:prstGeom>
        </p:spPr>
      </p:pic>
      <p:sp>
        <p:nvSpPr>
          <p:cNvPr id="13" name="Textfeld 12"/>
          <p:cNvSpPr txBox="1"/>
          <p:nvPr/>
        </p:nvSpPr>
        <p:spPr>
          <a:xfrm>
            <a:off x="915023" y="5792772"/>
            <a:ext cx="1893924" cy="923330"/>
          </a:xfrm>
          <a:prstGeom prst="rect">
            <a:avLst/>
          </a:prstGeom>
          <a:noFill/>
        </p:spPr>
        <p:txBody>
          <a:bodyPr wrap="square" rtlCol="0">
            <a:spAutoFit/>
          </a:bodyPr>
          <a:lstStyle/>
          <a:p>
            <a:r>
              <a:rPr lang="de-DE" dirty="0" smtClean="0"/>
              <a:t>Dieses Schloss baut eine Stiftung wieder auf</a:t>
            </a:r>
            <a:endParaRPr lang="de-DE" dirty="0"/>
          </a:p>
        </p:txBody>
      </p:sp>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8469" y="4782679"/>
            <a:ext cx="2693581" cy="2020186"/>
          </a:xfrm>
          <a:prstGeom prst="rect">
            <a:avLst/>
          </a:prstGeom>
        </p:spPr>
      </p:pic>
      <p:sp>
        <p:nvSpPr>
          <p:cNvPr id="15" name="Textfeld 14"/>
          <p:cNvSpPr txBox="1"/>
          <p:nvPr/>
        </p:nvSpPr>
        <p:spPr>
          <a:xfrm>
            <a:off x="8987450" y="5440904"/>
            <a:ext cx="3204550" cy="1477328"/>
          </a:xfrm>
          <a:prstGeom prst="rect">
            <a:avLst/>
          </a:prstGeom>
          <a:noFill/>
        </p:spPr>
        <p:txBody>
          <a:bodyPr wrap="square" rtlCol="0">
            <a:spAutoFit/>
          </a:bodyPr>
          <a:lstStyle/>
          <a:p>
            <a:r>
              <a:rPr lang="de-DE" dirty="0" smtClean="0"/>
              <a:t>Der erste Regen hat mich erwischt: meine Hose ist klitschnass, wird aber mit der Zeit wieder einigermaßen trocken.</a:t>
            </a:r>
            <a:endParaRPr lang="de-DE" dirty="0"/>
          </a:p>
        </p:txBody>
      </p:sp>
    </p:spTree>
    <p:extLst>
      <p:ext uri="{BB962C8B-B14F-4D97-AF65-F5344CB8AC3E}">
        <p14:creationId xmlns:p14="http://schemas.microsoft.com/office/powerpoint/2010/main" val="3515204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0117" y="392222"/>
            <a:ext cx="2480930" cy="1860698"/>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7132" t="39940" r="37054" b="22437"/>
          <a:stretch/>
        </p:blipFill>
        <p:spPr>
          <a:xfrm rot="5400000">
            <a:off x="1961707" y="367413"/>
            <a:ext cx="2456121" cy="193512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775" y="106914"/>
            <a:ext cx="3274828" cy="2456121"/>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358" y="82105"/>
            <a:ext cx="3307907" cy="2480930"/>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70" y="4144037"/>
            <a:ext cx="3223438" cy="2417579"/>
          </a:xfrm>
          <a:prstGeom prst="rect">
            <a:avLst/>
          </a:prstGeom>
        </p:spPr>
      </p:pic>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r="16917" b="19929"/>
          <a:stretch/>
        </p:blipFill>
        <p:spPr>
          <a:xfrm>
            <a:off x="4027484" y="2748490"/>
            <a:ext cx="3334758" cy="2410422"/>
          </a:xfrm>
          <a:prstGeom prst="rect">
            <a:avLst/>
          </a:prstGeom>
        </p:spPr>
      </p:pic>
      <p:pic>
        <p:nvPicPr>
          <p:cNvPr id="8" name="Grafik 7"/>
          <p:cNvPicPr>
            <a:picLocks noChangeAspect="1"/>
          </p:cNvPicPr>
          <p:nvPr/>
        </p:nvPicPr>
        <p:blipFill rotWithShape="1">
          <a:blip r:embed="rId8" cstate="print">
            <a:extLst>
              <a:ext uri="{28A0092B-C50C-407E-A947-70E740481C1C}">
                <a14:useLocalDpi xmlns:a14="http://schemas.microsoft.com/office/drawing/2010/main" val="0"/>
              </a:ext>
            </a:extLst>
          </a:blip>
          <a:srcRect l="1" r="427" b="44557"/>
          <a:stretch/>
        </p:blipFill>
        <p:spPr>
          <a:xfrm>
            <a:off x="7703263" y="2870086"/>
            <a:ext cx="3951203" cy="1650043"/>
          </a:xfrm>
          <a:prstGeom prst="rect">
            <a:avLst/>
          </a:prstGeom>
        </p:spPr>
      </p:pic>
      <p:pic>
        <p:nvPicPr>
          <p:cNvPr id="9" name="Grafik 8"/>
          <p:cNvPicPr>
            <a:picLocks noChangeAspect="1"/>
          </p:cNvPicPr>
          <p:nvPr/>
        </p:nvPicPr>
        <p:blipFill rotWithShape="1">
          <a:blip r:embed="rId9" cstate="print">
            <a:extLst>
              <a:ext uri="{28A0092B-C50C-407E-A947-70E740481C1C}">
                <a14:useLocalDpi xmlns:a14="http://schemas.microsoft.com/office/drawing/2010/main" val="0"/>
              </a:ext>
            </a:extLst>
          </a:blip>
          <a:srcRect r="2248" b="38294"/>
          <a:stretch/>
        </p:blipFill>
        <p:spPr>
          <a:xfrm>
            <a:off x="7778974" y="4827181"/>
            <a:ext cx="3875492" cy="1834789"/>
          </a:xfrm>
          <a:prstGeom prst="rect">
            <a:avLst/>
          </a:prstGeom>
        </p:spPr>
      </p:pic>
      <p:sp>
        <p:nvSpPr>
          <p:cNvPr id="10" name="Textfeld 9"/>
          <p:cNvSpPr txBox="1"/>
          <p:nvPr/>
        </p:nvSpPr>
        <p:spPr>
          <a:xfrm>
            <a:off x="-1" y="2753372"/>
            <a:ext cx="4027485" cy="1200329"/>
          </a:xfrm>
          <a:prstGeom prst="rect">
            <a:avLst/>
          </a:prstGeom>
          <a:noFill/>
        </p:spPr>
        <p:txBody>
          <a:bodyPr wrap="square" rtlCol="0">
            <a:spAutoFit/>
          </a:bodyPr>
          <a:lstStyle/>
          <a:p>
            <a:r>
              <a:rPr lang="de-DE" dirty="0" smtClean="0"/>
              <a:t>Tipp: fragt überall nach Wasser. In diesem haus ließ mich eine alte Dame in ihrer Küche Wasser zapfen, das war sehr anrührend.</a:t>
            </a:r>
            <a:endParaRPr lang="de-DE" dirty="0"/>
          </a:p>
        </p:txBody>
      </p:sp>
      <p:sp>
        <p:nvSpPr>
          <p:cNvPr id="11" name="Textfeld 10"/>
          <p:cNvSpPr txBox="1"/>
          <p:nvPr/>
        </p:nvSpPr>
        <p:spPr>
          <a:xfrm>
            <a:off x="3897745" y="5495636"/>
            <a:ext cx="3438748" cy="1200329"/>
          </a:xfrm>
          <a:prstGeom prst="rect">
            <a:avLst/>
          </a:prstGeom>
          <a:noFill/>
        </p:spPr>
        <p:txBody>
          <a:bodyPr wrap="square" rtlCol="0">
            <a:spAutoFit/>
          </a:bodyPr>
          <a:lstStyle/>
          <a:p>
            <a:r>
              <a:rPr lang="de-DE" dirty="0" smtClean="0"/>
              <a:t>Als es zum zweiten Mal starkregnet, sitze ich schon im Jägerstand-Nachtquartier im Trockenen.</a:t>
            </a:r>
            <a:endParaRPr lang="de-DE" dirty="0"/>
          </a:p>
        </p:txBody>
      </p:sp>
    </p:spTree>
    <p:extLst>
      <p:ext uri="{BB962C8B-B14F-4D97-AF65-F5344CB8AC3E}">
        <p14:creationId xmlns:p14="http://schemas.microsoft.com/office/powerpoint/2010/main" val="142306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0188" y="680483"/>
            <a:ext cx="2806995" cy="210524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21440" y="683141"/>
            <a:ext cx="2828260" cy="212119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73844" y="698675"/>
            <a:ext cx="2791495" cy="2093621"/>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20310" t="30388" r="48876" b="34728"/>
          <a:stretch/>
        </p:blipFill>
        <p:spPr>
          <a:xfrm>
            <a:off x="8851367" y="349738"/>
            <a:ext cx="2817629" cy="2392326"/>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8945" y="4188192"/>
            <a:ext cx="2397044" cy="1797783"/>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116340" y="4124525"/>
            <a:ext cx="1651432" cy="1238574"/>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5918" y="3888561"/>
            <a:ext cx="2395870" cy="1796903"/>
          </a:xfrm>
          <a:prstGeom prst="rect">
            <a:avLst/>
          </a:prstGeom>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200382" y="4243497"/>
            <a:ext cx="2839484" cy="2129613"/>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617298" y="4239731"/>
            <a:ext cx="2809358" cy="2107019"/>
          </a:xfrm>
          <a:prstGeom prst="rect">
            <a:avLst/>
          </a:prstGeom>
        </p:spPr>
      </p:pic>
      <p:sp>
        <p:nvSpPr>
          <p:cNvPr id="12" name="Textfeld 11"/>
          <p:cNvSpPr txBox="1"/>
          <p:nvPr/>
        </p:nvSpPr>
        <p:spPr>
          <a:xfrm>
            <a:off x="157048" y="3141075"/>
            <a:ext cx="11722840" cy="923330"/>
          </a:xfrm>
          <a:prstGeom prst="rect">
            <a:avLst/>
          </a:prstGeom>
          <a:noFill/>
        </p:spPr>
        <p:txBody>
          <a:bodyPr wrap="square" rtlCol="0">
            <a:spAutoFit/>
          </a:bodyPr>
          <a:lstStyle/>
          <a:p>
            <a:r>
              <a:rPr lang="de-DE" dirty="0" smtClean="0"/>
              <a:t>Spezialhotel Jägerglück: trocken, mit Ausblick nach vier Seiten,  gesunde Kost, Wildbeobachtung (außerdem: Siebenschläfer und Fledermaus, Eule, Fuchs...). Die Nacht ist trotz vier Hosen, zwei Paar Wollsocken, Pullover, Rad- und </a:t>
            </a:r>
            <a:r>
              <a:rPr lang="de-DE" dirty="0" err="1" smtClean="0"/>
              <a:t>Fleecejacke</a:t>
            </a:r>
            <a:r>
              <a:rPr lang="de-DE" dirty="0" smtClean="0"/>
              <a:t>.... </a:t>
            </a:r>
            <a:r>
              <a:rPr lang="de-DE" dirty="0"/>
              <a:t>a</a:t>
            </a:r>
            <a:r>
              <a:rPr lang="de-DE" dirty="0" smtClean="0"/>
              <a:t>rg kalt.</a:t>
            </a:r>
            <a:endParaRPr lang="de-DE" dirty="0"/>
          </a:p>
        </p:txBody>
      </p:sp>
      <p:sp>
        <p:nvSpPr>
          <p:cNvPr id="13" name="Textfeld 12"/>
          <p:cNvSpPr txBox="1"/>
          <p:nvPr/>
        </p:nvSpPr>
        <p:spPr>
          <a:xfrm>
            <a:off x="270685" y="6383445"/>
            <a:ext cx="1877527" cy="374950"/>
          </a:xfrm>
          <a:prstGeom prst="rect">
            <a:avLst/>
          </a:prstGeom>
          <a:noFill/>
        </p:spPr>
        <p:txBody>
          <a:bodyPr wrap="square" rtlCol="0">
            <a:spAutoFit/>
          </a:bodyPr>
          <a:lstStyle/>
          <a:p>
            <a:r>
              <a:rPr lang="de-DE" dirty="0" smtClean="0"/>
              <a:t>5:41</a:t>
            </a:r>
            <a:endParaRPr lang="de-DE" dirty="0"/>
          </a:p>
        </p:txBody>
      </p:sp>
      <p:sp>
        <p:nvSpPr>
          <p:cNvPr id="11" name="Textfeld 10"/>
          <p:cNvSpPr txBox="1"/>
          <p:nvPr/>
        </p:nvSpPr>
        <p:spPr>
          <a:xfrm>
            <a:off x="4507345" y="5911273"/>
            <a:ext cx="2890982" cy="646331"/>
          </a:xfrm>
          <a:prstGeom prst="rect">
            <a:avLst/>
          </a:prstGeom>
          <a:noFill/>
        </p:spPr>
        <p:txBody>
          <a:bodyPr wrap="square" rtlCol="0">
            <a:spAutoFit/>
          </a:bodyPr>
          <a:lstStyle/>
          <a:p>
            <a:r>
              <a:rPr lang="de-DE" dirty="0" smtClean="0"/>
              <a:t>Vergesst nie den Schlafsack auf der Via </a:t>
            </a:r>
            <a:r>
              <a:rPr lang="de-DE" dirty="0" err="1" smtClean="0"/>
              <a:t>Exulantis</a:t>
            </a:r>
            <a:r>
              <a:rPr lang="de-DE" dirty="0" smtClean="0"/>
              <a:t>!“</a:t>
            </a:r>
            <a:endParaRPr lang="de-DE" dirty="0"/>
          </a:p>
        </p:txBody>
      </p:sp>
      <p:sp>
        <p:nvSpPr>
          <p:cNvPr id="14" name="Textfeld 13"/>
          <p:cNvSpPr txBox="1"/>
          <p:nvPr/>
        </p:nvSpPr>
        <p:spPr>
          <a:xfrm>
            <a:off x="7242232" y="356246"/>
            <a:ext cx="1537275" cy="2585323"/>
          </a:xfrm>
          <a:prstGeom prst="rect">
            <a:avLst/>
          </a:prstGeom>
          <a:noFill/>
        </p:spPr>
        <p:txBody>
          <a:bodyPr wrap="square" rtlCol="0">
            <a:spAutoFit/>
          </a:bodyPr>
          <a:lstStyle/>
          <a:p>
            <a:r>
              <a:rPr lang="de-DE" dirty="0" smtClean="0"/>
              <a:t>Der junge Rehbock hockte satt getrunken noch lang gegenüber im Feld und wackelte mit den </a:t>
            </a:r>
            <a:r>
              <a:rPr lang="de-DE" dirty="0"/>
              <a:t>O</a:t>
            </a:r>
            <a:r>
              <a:rPr lang="de-DE" dirty="0" smtClean="0"/>
              <a:t>hren</a:t>
            </a:r>
            <a:endParaRPr lang="de-DE" dirty="0"/>
          </a:p>
        </p:txBody>
      </p:sp>
      <p:sp>
        <p:nvSpPr>
          <p:cNvPr id="15" name="Textfeld 14"/>
          <p:cNvSpPr txBox="1"/>
          <p:nvPr/>
        </p:nvSpPr>
        <p:spPr>
          <a:xfrm>
            <a:off x="2258142" y="5598615"/>
            <a:ext cx="2320786" cy="1569660"/>
          </a:xfrm>
          <a:prstGeom prst="rect">
            <a:avLst/>
          </a:prstGeom>
          <a:noFill/>
        </p:spPr>
        <p:txBody>
          <a:bodyPr wrap="square" rtlCol="0">
            <a:spAutoFit/>
          </a:bodyPr>
          <a:lstStyle/>
          <a:p>
            <a:r>
              <a:rPr lang="de-DE" sz="3200" dirty="0" smtClean="0"/>
              <a:t>5. Tag 21. August 2021</a:t>
            </a:r>
          </a:p>
          <a:p>
            <a:endParaRPr lang="de-DE" sz="3200" dirty="0"/>
          </a:p>
        </p:txBody>
      </p:sp>
    </p:spTree>
    <p:extLst>
      <p:ext uri="{BB962C8B-B14F-4D97-AF65-F5344CB8AC3E}">
        <p14:creationId xmlns:p14="http://schemas.microsoft.com/office/powerpoint/2010/main" val="1403985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0685" y="579475"/>
            <a:ext cx="3359888" cy="251991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052" y="205341"/>
            <a:ext cx="4357577" cy="3268183"/>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116654" y="536832"/>
            <a:ext cx="1969681" cy="1477262"/>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195" y="3803798"/>
            <a:ext cx="3717851" cy="2788388"/>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54301" y="4152347"/>
            <a:ext cx="2788388" cy="2091291"/>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489654" y="3177806"/>
            <a:ext cx="3902149" cy="2926612"/>
          </a:xfrm>
          <a:prstGeom prst="rect">
            <a:avLst/>
          </a:prstGeom>
        </p:spPr>
      </p:pic>
      <p:sp>
        <p:nvSpPr>
          <p:cNvPr id="11" name="Textfeld 10"/>
          <p:cNvSpPr txBox="1"/>
          <p:nvPr/>
        </p:nvSpPr>
        <p:spPr>
          <a:xfrm>
            <a:off x="2721935" y="372140"/>
            <a:ext cx="1480914" cy="2862322"/>
          </a:xfrm>
          <a:prstGeom prst="rect">
            <a:avLst/>
          </a:prstGeom>
          <a:noFill/>
        </p:spPr>
        <p:txBody>
          <a:bodyPr wrap="square" rtlCol="0">
            <a:spAutoFit/>
          </a:bodyPr>
          <a:lstStyle/>
          <a:p>
            <a:r>
              <a:rPr lang="de-DE" dirty="0" smtClean="0"/>
              <a:t>Während ich mich Tritt für Tritt auf Temperatur bringe,  dringt die Sonne immer mehr durch den Frühnebel.</a:t>
            </a:r>
            <a:endParaRPr lang="de-DE" dirty="0"/>
          </a:p>
        </p:txBody>
      </p:sp>
      <p:sp>
        <p:nvSpPr>
          <p:cNvPr id="12" name="Textfeld 11"/>
          <p:cNvSpPr txBox="1"/>
          <p:nvPr/>
        </p:nvSpPr>
        <p:spPr>
          <a:xfrm>
            <a:off x="8647478" y="138222"/>
            <a:ext cx="1562986" cy="2308324"/>
          </a:xfrm>
          <a:prstGeom prst="rect">
            <a:avLst/>
          </a:prstGeom>
          <a:noFill/>
        </p:spPr>
        <p:txBody>
          <a:bodyPr wrap="square" rtlCol="0">
            <a:spAutoFit/>
          </a:bodyPr>
          <a:lstStyle/>
          <a:p>
            <a:r>
              <a:rPr lang="de-DE" dirty="0" smtClean="0"/>
              <a:t>2 Kilometer nach meinem gab es richtige </a:t>
            </a:r>
            <a:r>
              <a:rPr lang="de-DE" dirty="0" err="1" smtClean="0"/>
              <a:t>Nachtquar</a:t>
            </a:r>
            <a:r>
              <a:rPr lang="de-DE" dirty="0" smtClean="0"/>
              <a:t>-tiere. Merke: Hotels finden sich nur an Hauptstraßen!</a:t>
            </a:r>
            <a:endParaRPr lang="de-DE" dirty="0"/>
          </a:p>
        </p:txBody>
      </p:sp>
      <p:sp>
        <p:nvSpPr>
          <p:cNvPr id="13" name="Textfeld 12"/>
          <p:cNvSpPr txBox="1"/>
          <p:nvPr/>
        </p:nvSpPr>
        <p:spPr>
          <a:xfrm>
            <a:off x="6617327" y="4283862"/>
            <a:ext cx="1638947" cy="2308324"/>
          </a:xfrm>
          <a:prstGeom prst="rect">
            <a:avLst/>
          </a:prstGeom>
          <a:noFill/>
        </p:spPr>
        <p:txBody>
          <a:bodyPr wrap="square" rtlCol="0">
            <a:spAutoFit/>
          </a:bodyPr>
          <a:lstStyle/>
          <a:p>
            <a:r>
              <a:rPr lang="de-DE" dirty="0"/>
              <a:t>E</a:t>
            </a:r>
            <a:r>
              <a:rPr lang="de-DE" dirty="0" smtClean="0"/>
              <a:t>ndlich: </a:t>
            </a:r>
            <a:r>
              <a:rPr lang="de-DE" dirty="0" err="1" smtClean="0"/>
              <a:t>Jelenia</a:t>
            </a:r>
            <a:r>
              <a:rPr lang="de-DE" dirty="0" smtClean="0"/>
              <a:t> Góra, in diesem </a:t>
            </a:r>
            <a:r>
              <a:rPr lang="de-DE" dirty="0" err="1" smtClean="0"/>
              <a:t>Żąbka</a:t>
            </a:r>
            <a:r>
              <a:rPr lang="de-DE" dirty="0" smtClean="0"/>
              <a:t>  war die Kaffeemaschine ganz, aber die Milch leicht angesäuert. </a:t>
            </a:r>
            <a:endParaRPr lang="de-DE" dirty="0"/>
          </a:p>
        </p:txBody>
      </p:sp>
      <p:cxnSp>
        <p:nvCxnSpPr>
          <p:cNvPr id="15" name="Gerade Verbindung mit Pfeil 14"/>
          <p:cNvCxnSpPr/>
          <p:nvPr/>
        </p:nvCxnSpPr>
        <p:spPr>
          <a:xfrm flipV="1">
            <a:off x="7999033" y="4093535"/>
            <a:ext cx="2718586" cy="14141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92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5024" r="25458" b="32200"/>
          <a:stretch/>
        </p:blipFill>
        <p:spPr>
          <a:xfrm>
            <a:off x="203200" y="101600"/>
            <a:ext cx="2854037" cy="243840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17177" y="407075"/>
            <a:ext cx="2443788" cy="1832841"/>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r="3056" b="35501"/>
          <a:stretch/>
        </p:blipFill>
        <p:spPr>
          <a:xfrm>
            <a:off x="193136" y="2596260"/>
            <a:ext cx="3726872" cy="185968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037" y="101600"/>
            <a:ext cx="2955636" cy="2216727"/>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5757" t="1" r="27778" b="44376"/>
          <a:stretch/>
        </p:blipFill>
        <p:spPr>
          <a:xfrm>
            <a:off x="4105275" y="4337196"/>
            <a:ext cx="3639128" cy="2284134"/>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200" y="4512205"/>
            <a:ext cx="3005155" cy="2253866"/>
          </a:xfrm>
          <a:prstGeom prst="rect">
            <a:avLst/>
          </a:prstGeom>
        </p:spPr>
      </p:pic>
      <p:pic>
        <p:nvPicPr>
          <p:cNvPr id="10" name="Grafik 9"/>
          <p:cNvPicPr>
            <a:picLocks noChangeAspect="1"/>
          </p:cNvPicPr>
          <p:nvPr/>
        </p:nvPicPr>
        <p:blipFill rotWithShape="1">
          <a:blip r:embed="rId8" cstate="print">
            <a:extLst>
              <a:ext uri="{28A0092B-C50C-407E-A947-70E740481C1C}">
                <a14:useLocalDpi xmlns:a14="http://schemas.microsoft.com/office/drawing/2010/main" val="0"/>
              </a:ext>
            </a:extLst>
          </a:blip>
          <a:srcRect l="60547" t="52525" r="18485" b="14824"/>
          <a:stretch/>
        </p:blipFill>
        <p:spPr>
          <a:xfrm>
            <a:off x="5414629" y="2379389"/>
            <a:ext cx="1624124" cy="1896745"/>
          </a:xfrm>
          <a:prstGeom prst="rect">
            <a:avLst/>
          </a:prstGeom>
        </p:spPr>
      </p:pic>
      <p:pic>
        <p:nvPicPr>
          <p:cNvPr id="11" name="Grafik 10"/>
          <p:cNvPicPr>
            <a:picLocks noChangeAspect="1"/>
          </p:cNvPicPr>
          <p:nvPr/>
        </p:nvPicPr>
        <p:blipFill rotWithShape="1">
          <a:blip r:embed="rId9" cstate="print">
            <a:extLst>
              <a:ext uri="{28A0092B-C50C-407E-A947-70E740481C1C}">
                <a14:useLocalDpi xmlns:a14="http://schemas.microsoft.com/office/drawing/2010/main" val="0"/>
              </a:ext>
            </a:extLst>
          </a:blip>
          <a:srcRect l="2324" t="2775" r="8455" b="6076"/>
          <a:stretch/>
        </p:blipFill>
        <p:spPr>
          <a:xfrm rot="5400000">
            <a:off x="7938655" y="651163"/>
            <a:ext cx="4701308" cy="3602182"/>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5408" y="4692964"/>
            <a:ext cx="1468583" cy="1892349"/>
          </a:xfrm>
          <a:prstGeom prst="rect">
            <a:avLst/>
          </a:prstGeom>
        </p:spPr>
      </p:pic>
      <p:sp>
        <p:nvSpPr>
          <p:cNvPr id="9" name="Textfeld 8"/>
          <p:cNvSpPr txBox="1"/>
          <p:nvPr/>
        </p:nvSpPr>
        <p:spPr>
          <a:xfrm>
            <a:off x="8047473" y="4802908"/>
            <a:ext cx="2489392" cy="2031325"/>
          </a:xfrm>
          <a:prstGeom prst="rect">
            <a:avLst/>
          </a:prstGeom>
          <a:noFill/>
        </p:spPr>
        <p:txBody>
          <a:bodyPr wrap="square" rtlCol="0">
            <a:spAutoFit/>
          </a:bodyPr>
          <a:lstStyle/>
          <a:p>
            <a:r>
              <a:rPr lang="de-DE" dirty="0" smtClean="0"/>
              <a:t>Allerdings hat die Hexe einen ernsten Hintergrund: </a:t>
            </a:r>
            <a:r>
              <a:rPr lang="de-DE" dirty="0" err="1" smtClean="0"/>
              <a:t>Zlaté</a:t>
            </a:r>
            <a:r>
              <a:rPr lang="de-DE" dirty="0" smtClean="0"/>
              <a:t> </a:t>
            </a:r>
            <a:r>
              <a:rPr lang="de-DE" dirty="0" err="1" smtClean="0"/>
              <a:t>Hory</a:t>
            </a:r>
            <a:r>
              <a:rPr lang="de-DE" dirty="0" smtClean="0"/>
              <a:t>/ </a:t>
            </a:r>
            <a:r>
              <a:rPr lang="de-DE" dirty="0" err="1" smtClean="0"/>
              <a:t>Zuckmantel</a:t>
            </a:r>
            <a:r>
              <a:rPr lang="de-DE" dirty="0" smtClean="0"/>
              <a:t> war im 17. Jahrhundert Schauplatz vieler Hinrichtungen von Frauen als Hexen.</a:t>
            </a:r>
            <a:endParaRPr lang="de-DE" dirty="0"/>
          </a:p>
        </p:txBody>
      </p:sp>
      <p:sp>
        <p:nvSpPr>
          <p:cNvPr id="13" name="Textfeld 12"/>
          <p:cNvSpPr txBox="1"/>
          <p:nvPr/>
        </p:nvSpPr>
        <p:spPr>
          <a:xfrm>
            <a:off x="7644893" y="3644927"/>
            <a:ext cx="1087450" cy="923330"/>
          </a:xfrm>
          <a:prstGeom prst="rect">
            <a:avLst/>
          </a:prstGeom>
          <a:noFill/>
        </p:spPr>
        <p:txBody>
          <a:bodyPr wrap="square" rtlCol="0">
            <a:spAutoFit/>
          </a:bodyPr>
          <a:lstStyle/>
          <a:p>
            <a:r>
              <a:rPr lang="de-DE" dirty="0" smtClean="0"/>
              <a:t>Der Hexen-radweg</a:t>
            </a:r>
            <a:endParaRPr lang="de-DE" dirty="0"/>
          </a:p>
        </p:txBody>
      </p:sp>
    </p:spTree>
    <p:extLst>
      <p:ext uri="{BB962C8B-B14F-4D97-AF65-F5344CB8AC3E}">
        <p14:creationId xmlns:p14="http://schemas.microsoft.com/office/powerpoint/2010/main" val="1729704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tretch>
            <a:fillRect/>
          </a:stretch>
        </p:blipFill>
        <p:spPr>
          <a:xfrm rot="5400000">
            <a:off x="2455298" y="549487"/>
            <a:ext cx="3050953" cy="2288215"/>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840" y="573935"/>
            <a:ext cx="3050954" cy="2288216"/>
          </a:xfrm>
          <a:prstGeom prst="rect">
            <a:avLst/>
          </a:prstGeom>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620" t="3764" r="30543" b="31327"/>
          <a:stretch/>
        </p:blipFill>
        <p:spPr>
          <a:xfrm rot="5400000">
            <a:off x="5266781" y="590718"/>
            <a:ext cx="2719685" cy="1923382"/>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7070" y="168118"/>
            <a:ext cx="3583172" cy="2687379"/>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00780" y="1832617"/>
            <a:ext cx="2998974" cy="2249230"/>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180" y="3646377"/>
            <a:ext cx="2022400" cy="2939735"/>
          </a:xfrm>
          <a:prstGeom prst="rect">
            <a:avLst/>
          </a:prstGeom>
        </p:spPr>
      </p:pic>
      <p:pic>
        <p:nvPicPr>
          <p:cNvPr id="9" name="Grafik 8"/>
          <p:cNvPicPr>
            <a:picLocks noChangeAspect="1"/>
          </p:cNvPicPr>
          <p:nvPr/>
        </p:nvPicPr>
        <p:blipFill rotWithShape="1">
          <a:blip r:embed="rId9" cstate="print">
            <a:extLst>
              <a:ext uri="{28A0092B-C50C-407E-A947-70E740481C1C}">
                <a14:useLocalDpi xmlns:a14="http://schemas.microsoft.com/office/drawing/2010/main" val="0"/>
              </a:ext>
            </a:extLst>
          </a:blip>
          <a:srcRect l="12299" t="1076" r="45581" b="673"/>
          <a:stretch/>
        </p:blipFill>
        <p:spPr>
          <a:xfrm rot="5400000">
            <a:off x="6045493" y="4214925"/>
            <a:ext cx="1775640" cy="3106478"/>
          </a:xfrm>
          <a:prstGeom prst="rect">
            <a:avLst/>
          </a:prstGeom>
        </p:spPr>
      </p:pic>
      <p:sp>
        <p:nvSpPr>
          <p:cNvPr id="10" name="Textfeld 9"/>
          <p:cNvSpPr txBox="1"/>
          <p:nvPr/>
        </p:nvSpPr>
        <p:spPr>
          <a:xfrm>
            <a:off x="5358804" y="2957232"/>
            <a:ext cx="6677252" cy="1754326"/>
          </a:xfrm>
          <a:prstGeom prst="rect">
            <a:avLst/>
          </a:prstGeom>
          <a:noFill/>
        </p:spPr>
        <p:txBody>
          <a:bodyPr wrap="square" rtlCol="0">
            <a:spAutoFit/>
          </a:bodyPr>
          <a:lstStyle/>
          <a:p>
            <a:r>
              <a:rPr lang="de-DE" dirty="0" smtClean="0"/>
              <a:t>In </a:t>
            </a:r>
            <a:r>
              <a:rPr lang="de-DE" dirty="0" err="1" smtClean="0"/>
              <a:t>Jelenia</a:t>
            </a:r>
            <a:r>
              <a:rPr lang="de-DE" dirty="0" smtClean="0"/>
              <a:t> Góra erkannte ich in der prachtvollen Garnisonkirche zum Lobe des </a:t>
            </a:r>
            <a:r>
              <a:rPr lang="de-DE" dirty="0" err="1" smtClean="0"/>
              <a:t>ponischen</a:t>
            </a:r>
            <a:r>
              <a:rPr lang="de-DE" dirty="0" smtClean="0"/>
              <a:t> Militärs zunächst die Gnadenkirche nicht. Allerdings ist die Anlage der der Friedenskirche von </a:t>
            </a:r>
            <a:r>
              <a:rPr lang="de-DE" dirty="0" err="1" smtClean="0"/>
              <a:t>Schweidnitz</a:t>
            </a:r>
            <a:r>
              <a:rPr lang="de-DE" dirty="0" smtClean="0"/>
              <a:t> wirklich sehr ähnlich. Die alte Dame mit Hund erklärte mir, dass in ihrer Kindheit noch die deutschen Inschriften in der Kirche zu lesen gewesen seien.</a:t>
            </a:r>
            <a:endParaRPr lang="de-DE" dirty="0"/>
          </a:p>
        </p:txBody>
      </p:sp>
      <p:sp>
        <p:nvSpPr>
          <p:cNvPr id="12" name="Textfeld 11"/>
          <p:cNvSpPr txBox="1"/>
          <p:nvPr/>
        </p:nvSpPr>
        <p:spPr>
          <a:xfrm flipH="1">
            <a:off x="8689895" y="4369475"/>
            <a:ext cx="3346160" cy="2308324"/>
          </a:xfrm>
          <a:prstGeom prst="rect">
            <a:avLst/>
          </a:prstGeom>
          <a:noFill/>
        </p:spPr>
        <p:txBody>
          <a:bodyPr wrap="square" rtlCol="0">
            <a:spAutoFit/>
          </a:bodyPr>
          <a:lstStyle/>
          <a:p>
            <a:r>
              <a:rPr lang="de-DE" dirty="0" smtClean="0"/>
              <a:t>Das ich so etwas wie eine Pilgerfahrt machte, verstand sie wohl. Ihre Ratschläge: Unbedingt das Schloss und den Brunnen hinterm Rathaus zu besichtigen, befolgte ich allerdings nicht.</a:t>
            </a:r>
          </a:p>
          <a:p>
            <a:r>
              <a:rPr lang="de-DE" dirty="0" smtClean="0"/>
              <a:t>Ich war in Eile, ich wollte heute noch nach Hause.</a:t>
            </a:r>
            <a:endParaRPr lang="de-DE" dirty="0"/>
          </a:p>
        </p:txBody>
      </p:sp>
      <p:sp>
        <p:nvSpPr>
          <p:cNvPr id="6" name="Rechteck 5"/>
          <p:cNvSpPr/>
          <p:nvPr/>
        </p:nvSpPr>
        <p:spPr>
          <a:xfrm>
            <a:off x="2480923" y="4880344"/>
            <a:ext cx="2846357" cy="707886"/>
          </a:xfrm>
          <a:prstGeom prst="rect">
            <a:avLst/>
          </a:prstGeom>
        </p:spPr>
        <p:txBody>
          <a:bodyPr wrap="none">
            <a:spAutoFit/>
          </a:bodyPr>
          <a:lstStyle/>
          <a:p>
            <a:r>
              <a:rPr lang="de-DE" sz="4000" dirty="0" err="1"/>
              <a:t>Jelenia</a:t>
            </a:r>
            <a:r>
              <a:rPr lang="de-DE" sz="4000" dirty="0"/>
              <a:t> Góra </a:t>
            </a:r>
          </a:p>
        </p:txBody>
      </p:sp>
    </p:spTree>
    <p:extLst>
      <p:ext uri="{BB962C8B-B14F-4D97-AF65-F5344CB8AC3E}">
        <p14:creationId xmlns:p14="http://schemas.microsoft.com/office/powerpoint/2010/main" val="331308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074" y="479792"/>
            <a:ext cx="2392326" cy="179424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074" y="1339677"/>
            <a:ext cx="2906233" cy="2179675"/>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r="4121" b="11155"/>
          <a:stretch/>
        </p:blipFill>
        <p:spPr>
          <a:xfrm>
            <a:off x="6572247" y="180751"/>
            <a:ext cx="3411725" cy="2371063"/>
          </a:xfrm>
          <a:prstGeom prst="rect">
            <a:avLst/>
          </a:prstGeom>
        </p:spPr>
      </p:pic>
      <p:sp>
        <p:nvSpPr>
          <p:cNvPr id="6" name="Textfeld 5"/>
          <p:cNvSpPr txBox="1"/>
          <p:nvPr/>
        </p:nvSpPr>
        <p:spPr>
          <a:xfrm>
            <a:off x="345114" y="3009014"/>
            <a:ext cx="1908988" cy="1754326"/>
          </a:xfrm>
          <a:prstGeom prst="rect">
            <a:avLst/>
          </a:prstGeom>
          <a:noFill/>
        </p:spPr>
        <p:txBody>
          <a:bodyPr wrap="square" rtlCol="0">
            <a:spAutoFit/>
          </a:bodyPr>
          <a:lstStyle/>
          <a:p>
            <a:r>
              <a:rPr lang="de-DE" dirty="0" smtClean="0"/>
              <a:t>Das schönste von vielen </a:t>
            </a:r>
            <a:r>
              <a:rPr lang="de-DE" b="1" dirty="0" smtClean="0"/>
              <a:t>toten </a:t>
            </a:r>
            <a:r>
              <a:rPr lang="de-DE" b="1" dirty="0"/>
              <a:t>T</a:t>
            </a:r>
            <a:r>
              <a:rPr lang="de-DE" b="1" dirty="0" smtClean="0"/>
              <a:t>ieren </a:t>
            </a:r>
            <a:r>
              <a:rPr lang="de-DE" dirty="0" smtClean="0"/>
              <a:t>(Katzen, Igel, Kröten, Tauben) am Straßenrand</a:t>
            </a:r>
            <a:endParaRPr lang="de-DE" dirty="0"/>
          </a:p>
        </p:txBody>
      </p:sp>
      <p:sp>
        <p:nvSpPr>
          <p:cNvPr id="7" name="Textfeld 6"/>
          <p:cNvSpPr txBox="1"/>
          <p:nvPr/>
        </p:nvSpPr>
        <p:spPr>
          <a:xfrm>
            <a:off x="2940780" y="3683699"/>
            <a:ext cx="2906233" cy="1754326"/>
          </a:xfrm>
          <a:prstGeom prst="rect">
            <a:avLst/>
          </a:prstGeom>
          <a:noFill/>
        </p:spPr>
        <p:txBody>
          <a:bodyPr wrap="square" rtlCol="0">
            <a:spAutoFit/>
          </a:bodyPr>
          <a:lstStyle/>
          <a:p>
            <a:r>
              <a:rPr lang="de-DE" dirty="0" smtClean="0"/>
              <a:t>Während der 5-Tage-Tour konnte ich </a:t>
            </a:r>
            <a:r>
              <a:rPr lang="de-DE" b="1" dirty="0" smtClean="0"/>
              <a:t>Corona</a:t>
            </a:r>
            <a:r>
              <a:rPr lang="de-DE" dirty="0" smtClean="0"/>
              <a:t> so gut wie vollständig vergessen: Bis auf diese Frau trugen die Leute die Masken nur in öffentlichen Verkehrsmitteln.</a:t>
            </a:r>
            <a:endParaRPr lang="de-DE" dirty="0"/>
          </a:p>
        </p:txBody>
      </p:sp>
      <p:sp>
        <p:nvSpPr>
          <p:cNvPr id="8" name="Textfeld 7"/>
          <p:cNvSpPr txBox="1"/>
          <p:nvPr/>
        </p:nvSpPr>
        <p:spPr>
          <a:xfrm>
            <a:off x="6664395" y="2720830"/>
            <a:ext cx="2906233" cy="2862322"/>
          </a:xfrm>
          <a:prstGeom prst="rect">
            <a:avLst/>
          </a:prstGeom>
          <a:noFill/>
        </p:spPr>
        <p:txBody>
          <a:bodyPr wrap="square" rtlCol="0">
            <a:spAutoFit/>
          </a:bodyPr>
          <a:lstStyle/>
          <a:p>
            <a:r>
              <a:rPr lang="de-DE" b="1" dirty="0" smtClean="0"/>
              <a:t>Fahrradfahrer. </a:t>
            </a:r>
            <a:r>
              <a:rPr lang="de-DE" dirty="0" smtClean="0"/>
              <a:t>Man grüßt sich, mit dem einen oder der anderen tauscht man auch aus: Wohin und wozu man reist: „Wegen der Gesundheit,, aber nur nicht übertreiben!“, sagte einer, „wenn ich nicht mehr kann,  lasse ich mich r von meinem </a:t>
            </a:r>
            <a:r>
              <a:rPr lang="de-DE" dirty="0"/>
              <a:t>B</a:t>
            </a:r>
            <a:r>
              <a:rPr lang="de-DE" dirty="0" smtClean="0"/>
              <a:t>ruder abholen.“</a:t>
            </a:r>
            <a:endParaRPr lang="de-DE" dirty="0"/>
          </a:p>
        </p:txBody>
      </p:sp>
      <p:sp>
        <p:nvSpPr>
          <p:cNvPr id="9" name="Textfeld 8"/>
          <p:cNvSpPr txBox="1"/>
          <p:nvPr/>
        </p:nvSpPr>
        <p:spPr>
          <a:xfrm>
            <a:off x="4263656" y="5575143"/>
            <a:ext cx="4997302" cy="646331"/>
          </a:xfrm>
          <a:prstGeom prst="rect">
            <a:avLst/>
          </a:prstGeom>
          <a:noFill/>
        </p:spPr>
        <p:txBody>
          <a:bodyPr wrap="square" rtlCol="0">
            <a:spAutoFit/>
          </a:bodyPr>
          <a:lstStyle/>
          <a:p>
            <a:r>
              <a:rPr lang="de-DE" dirty="0" smtClean="0"/>
              <a:t>Hier war vielleicht der Gedanke geboren: Ich muss nicht unbedingt die Heldin spielen.</a:t>
            </a:r>
            <a:endParaRPr lang="de-DE" dirty="0"/>
          </a:p>
        </p:txBody>
      </p:sp>
      <p:cxnSp>
        <p:nvCxnSpPr>
          <p:cNvPr id="11" name="Gerade Verbindung mit Pfeil 10"/>
          <p:cNvCxnSpPr/>
          <p:nvPr/>
        </p:nvCxnSpPr>
        <p:spPr>
          <a:xfrm flipH="1">
            <a:off x="9696893" y="180751"/>
            <a:ext cx="1637415"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0388010" y="67731"/>
            <a:ext cx="1594883" cy="3139321"/>
          </a:xfrm>
          <a:prstGeom prst="rect">
            <a:avLst/>
          </a:prstGeom>
          <a:noFill/>
        </p:spPr>
        <p:txBody>
          <a:bodyPr wrap="square" rtlCol="0">
            <a:spAutoFit/>
          </a:bodyPr>
          <a:lstStyle/>
          <a:p>
            <a:r>
              <a:rPr lang="de-DE" dirty="0" smtClean="0"/>
              <a:t>Noch ein super verrückter </a:t>
            </a:r>
            <a:r>
              <a:rPr lang="de-DE" b="1" dirty="0" smtClean="0"/>
              <a:t>Abstecher: </a:t>
            </a:r>
            <a:r>
              <a:rPr lang="de-DE" dirty="0" smtClean="0"/>
              <a:t>nach </a:t>
            </a:r>
            <a:r>
              <a:rPr lang="de-DE" dirty="0" err="1" smtClean="0"/>
              <a:t>Jindřichovice</a:t>
            </a:r>
            <a:r>
              <a:rPr lang="de-DE" dirty="0"/>
              <a:t> </a:t>
            </a:r>
            <a:r>
              <a:rPr lang="de-DE" dirty="0" smtClean="0"/>
              <a:t>über Neustadt an der Tafelfichte: Einmal steil hoch und dann lange bergab. </a:t>
            </a:r>
            <a:endParaRPr lang="de-DE" dirty="0"/>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972" y="3464178"/>
            <a:ext cx="1749335" cy="2333530"/>
          </a:xfrm>
          <a:prstGeom prst="rect">
            <a:avLst/>
          </a:prstGeom>
        </p:spPr>
      </p:pic>
      <p:sp>
        <p:nvSpPr>
          <p:cNvPr id="15" name="Textfeld 14"/>
          <p:cNvSpPr txBox="1"/>
          <p:nvPr/>
        </p:nvSpPr>
        <p:spPr>
          <a:xfrm>
            <a:off x="9909544" y="5898308"/>
            <a:ext cx="2073349" cy="646331"/>
          </a:xfrm>
          <a:prstGeom prst="rect">
            <a:avLst/>
          </a:prstGeom>
          <a:noFill/>
        </p:spPr>
        <p:txBody>
          <a:bodyPr wrap="square" rtlCol="0">
            <a:spAutoFit/>
          </a:bodyPr>
          <a:lstStyle/>
          <a:p>
            <a:r>
              <a:rPr lang="de-DE" dirty="0" smtClean="0"/>
              <a:t>Der 1001</a:t>
            </a:r>
            <a:r>
              <a:rPr lang="de-DE" b="1" dirty="0" smtClean="0"/>
              <a:t>. Kläffer</a:t>
            </a:r>
            <a:r>
              <a:rPr lang="de-DE" dirty="0" smtClean="0"/>
              <a:t>,</a:t>
            </a:r>
          </a:p>
          <a:p>
            <a:r>
              <a:rPr lang="de-DE" dirty="0"/>
              <a:t>i</a:t>
            </a:r>
            <a:r>
              <a:rPr lang="de-DE" dirty="0" smtClean="0"/>
              <a:t>n </a:t>
            </a:r>
            <a:r>
              <a:rPr lang="de-DE" dirty="0" err="1" smtClean="0"/>
              <a:t>Jindřchove</a:t>
            </a:r>
            <a:endParaRPr lang="de-DE" dirty="0"/>
          </a:p>
        </p:txBody>
      </p:sp>
      <p:sp>
        <p:nvSpPr>
          <p:cNvPr id="16" name="Textfeld 15"/>
          <p:cNvSpPr txBox="1"/>
          <p:nvPr/>
        </p:nvSpPr>
        <p:spPr>
          <a:xfrm>
            <a:off x="2830477" y="180751"/>
            <a:ext cx="3468868" cy="954107"/>
          </a:xfrm>
          <a:prstGeom prst="rect">
            <a:avLst/>
          </a:prstGeom>
          <a:noFill/>
        </p:spPr>
        <p:txBody>
          <a:bodyPr wrap="square" rtlCol="0">
            <a:spAutoFit/>
          </a:bodyPr>
          <a:lstStyle/>
          <a:p>
            <a:r>
              <a:rPr lang="de-DE" sz="2800" dirty="0" smtClean="0"/>
              <a:t>Was weiter unterwegs zu sehen war</a:t>
            </a:r>
            <a:endParaRPr lang="de-DE" sz="2800" dirty="0"/>
          </a:p>
        </p:txBody>
      </p:sp>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14" y="4792476"/>
            <a:ext cx="2150716" cy="1613037"/>
          </a:xfrm>
          <a:prstGeom prst="rect">
            <a:avLst/>
          </a:prstGeom>
        </p:spPr>
      </p:pic>
    </p:spTree>
    <p:extLst>
      <p:ext uri="{BB962C8B-B14F-4D97-AF65-F5344CB8AC3E}">
        <p14:creationId xmlns:p14="http://schemas.microsoft.com/office/powerpoint/2010/main" val="2821886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44457" t="12637" r="2597" b="28036"/>
          <a:stretch/>
        </p:blipFill>
        <p:spPr>
          <a:xfrm>
            <a:off x="375685" y="0"/>
            <a:ext cx="9682716" cy="6103089"/>
          </a:xfrm>
          <a:prstGeom prst="rect">
            <a:avLst/>
          </a:prstGeom>
        </p:spPr>
      </p:pic>
    </p:spTree>
    <p:extLst>
      <p:ext uri="{BB962C8B-B14F-4D97-AF65-F5344CB8AC3E}">
        <p14:creationId xmlns:p14="http://schemas.microsoft.com/office/powerpoint/2010/main" val="1505466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1403008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1413572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344" y="241889"/>
            <a:ext cx="2853070" cy="2139803"/>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447" y="241889"/>
            <a:ext cx="2860158" cy="214511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003" y="292393"/>
            <a:ext cx="2785731" cy="2089299"/>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50629" y="3570177"/>
            <a:ext cx="3671777" cy="2753833"/>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24575" t="37455" r="14914" b="13925"/>
          <a:stretch/>
        </p:blipFill>
        <p:spPr>
          <a:xfrm>
            <a:off x="6773939" y="4403276"/>
            <a:ext cx="3877733" cy="2336800"/>
          </a:xfrm>
          <a:prstGeom prst="rect">
            <a:avLst/>
          </a:prstGeom>
        </p:spPr>
      </p:pic>
      <p:sp>
        <p:nvSpPr>
          <p:cNvPr id="7" name="Textfeld 6"/>
          <p:cNvSpPr txBox="1"/>
          <p:nvPr/>
        </p:nvSpPr>
        <p:spPr>
          <a:xfrm>
            <a:off x="3732029" y="2668772"/>
            <a:ext cx="2770372" cy="3970318"/>
          </a:xfrm>
          <a:prstGeom prst="rect">
            <a:avLst/>
          </a:prstGeom>
          <a:noFill/>
        </p:spPr>
        <p:txBody>
          <a:bodyPr wrap="square" rtlCol="0">
            <a:spAutoFit/>
          </a:bodyPr>
          <a:lstStyle/>
          <a:p>
            <a:r>
              <a:rPr lang="de-DE" dirty="0" smtClean="0"/>
              <a:t>Von </a:t>
            </a:r>
            <a:r>
              <a:rPr lang="de-DE" dirty="0" err="1" smtClean="0"/>
              <a:t>Jelenia</a:t>
            </a:r>
            <a:r>
              <a:rPr lang="de-DE" dirty="0" smtClean="0"/>
              <a:t> Góra geht es immer in Sichtweite der Gebirge, zuletzt sogar der Landeskrone Richtung </a:t>
            </a:r>
            <a:r>
              <a:rPr lang="de-DE" dirty="0" err="1" smtClean="0"/>
              <a:t>Leuba</a:t>
            </a:r>
            <a:r>
              <a:rPr lang="de-DE" dirty="0" smtClean="0"/>
              <a:t>, bei Hagenwerda über die Grenze – und ja, ich war sehr glücklich, dort auf der Bank unter der Kirche abgeholt zu werden, denn trotz eines polnischen </a:t>
            </a:r>
            <a:r>
              <a:rPr lang="de-DE" dirty="0" smtClean="0"/>
              <a:t>Himbeer-Radlers </a:t>
            </a:r>
            <a:r>
              <a:rPr lang="de-DE" dirty="0" smtClean="0"/>
              <a:t>schlief ich schon, als Erdmann kam.</a:t>
            </a:r>
          </a:p>
          <a:p>
            <a:r>
              <a:rPr lang="de-DE" dirty="0" smtClean="0"/>
              <a:t>Ich hatte es – immerhin fast – geschafft. </a:t>
            </a:r>
            <a:endParaRPr lang="de-DE" dirty="0"/>
          </a:p>
        </p:txBody>
      </p:sp>
      <p:sp>
        <p:nvSpPr>
          <p:cNvPr id="8" name="Textfeld 7"/>
          <p:cNvSpPr txBox="1"/>
          <p:nvPr/>
        </p:nvSpPr>
        <p:spPr>
          <a:xfrm>
            <a:off x="9268363" y="241889"/>
            <a:ext cx="2766619" cy="2800767"/>
          </a:xfrm>
          <a:prstGeom prst="rect">
            <a:avLst/>
          </a:prstGeom>
          <a:noFill/>
        </p:spPr>
        <p:txBody>
          <a:bodyPr wrap="square" rtlCol="0">
            <a:spAutoFit/>
          </a:bodyPr>
          <a:lstStyle/>
          <a:p>
            <a:r>
              <a:rPr lang="de-DE" dirty="0" smtClean="0"/>
              <a:t>Via </a:t>
            </a:r>
            <a:r>
              <a:rPr lang="de-DE" dirty="0" err="1" smtClean="0"/>
              <a:t>Exulantis</a:t>
            </a:r>
            <a:r>
              <a:rPr lang="de-DE" dirty="0" smtClean="0"/>
              <a:t> am Ziel</a:t>
            </a:r>
          </a:p>
          <a:p>
            <a:r>
              <a:rPr lang="de-DE" sz="3200" dirty="0" smtClean="0"/>
              <a:t>21.August 2021</a:t>
            </a:r>
            <a:endParaRPr lang="de-DE" sz="3200" dirty="0"/>
          </a:p>
          <a:p>
            <a:r>
              <a:rPr lang="de-DE" dirty="0" smtClean="0"/>
              <a:t>ein </a:t>
            </a:r>
            <a:r>
              <a:rPr lang="de-DE" dirty="0"/>
              <a:t>F</a:t>
            </a:r>
            <a:r>
              <a:rPr lang="de-DE" dirty="0" smtClean="0"/>
              <a:t>eiertag der </a:t>
            </a:r>
            <a:r>
              <a:rPr lang="de-DE" dirty="0" err="1" smtClean="0"/>
              <a:t>Moraven</a:t>
            </a:r>
            <a:r>
              <a:rPr lang="de-DE" dirty="0" smtClean="0"/>
              <a:t> weltweit. An diesem Tag, ein paar Jahre nach ihrer Ankunft in </a:t>
            </a:r>
            <a:r>
              <a:rPr lang="de-DE" dirty="0"/>
              <a:t>H</a:t>
            </a:r>
            <a:r>
              <a:rPr lang="de-DE" dirty="0" smtClean="0"/>
              <a:t>errnhut würden die </a:t>
            </a:r>
            <a:r>
              <a:rPr lang="de-DE" dirty="0" err="1" smtClean="0"/>
              <a:t>erstenvon</a:t>
            </a:r>
            <a:r>
              <a:rPr lang="de-DE" dirty="0" smtClean="0"/>
              <a:t> ihnen  </a:t>
            </a:r>
            <a:r>
              <a:rPr lang="de-DE" dirty="0" smtClean="0"/>
              <a:t>als </a:t>
            </a:r>
            <a:r>
              <a:rPr lang="de-DE" dirty="0" smtClean="0"/>
              <a:t>Missionare weiterziehen: in die Karibik.</a:t>
            </a:r>
          </a:p>
        </p:txBody>
      </p:sp>
      <p:sp>
        <p:nvSpPr>
          <p:cNvPr id="9" name="Textfeld 8"/>
          <p:cNvSpPr txBox="1"/>
          <p:nvPr/>
        </p:nvSpPr>
        <p:spPr>
          <a:xfrm>
            <a:off x="568358" y="2454061"/>
            <a:ext cx="2493818" cy="584775"/>
          </a:xfrm>
          <a:prstGeom prst="rect">
            <a:avLst/>
          </a:prstGeom>
          <a:noFill/>
        </p:spPr>
        <p:txBody>
          <a:bodyPr wrap="square" rtlCol="0">
            <a:spAutoFit/>
          </a:bodyPr>
          <a:lstStyle/>
          <a:p>
            <a:r>
              <a:rPr lang="de-DE" sz="3200" dirty="0" smtClean="0"/>
              <a:t>Bis </a:t>
            </a:r>
            <a:r>
              <a:rPr lang="de-DE" sz="3200" dirty="0" err="1" smtClean="0"/>
              <a:t>Leuba</a:t>
            </a:r>
            <a:endParaRPr lang="de-DE" sz="3200" dirty="0" smtClean="0"/>
          </a:p>
        </p:txBody>
      </p:sp>
      <p:sp>
        <p:nvSpPr>
          <p:cNvPr id="10" name="Rechteck 9"/>
          <p:cNvSpPr/>
          <p:nvPr/>
        </p:nvSpPr>
        <p:spPr>
          <a:xfrm>
            <a:off x="6862618" y="3130118"/>
            <a:ext cx="4673600" cy="1200329"/>
          </a:xfrm>
          <a:prstGeom prst="rect">
            <a:avLst/>
          </a:prstGeom>
        </p:spPr>
        <p:txBody>
          <a:bodyPr wrap="square">
            <a:spAutoFit/>
          </a:bodyPr>
          <a:lstStyle/>
          <a:p>
            <a:r>
              <a:rPr lang="de-DE" dirty="0"/>
              <a:t>Die letzte Station der drei </a:t>
            </a:r>
            <a:r>
              <a:rPr lang="de-DE" dirty="0" err="1"/>
              <a:t>Nitschmänner</a:t>
            </a:r>
            <a:r>
              <a:rPr lang="de-DE" dirty="0"/>
              <a:t>, Melchior </a:t>
            </a:r>
            <a:r>
              <a:rPr lang="de-DE" dirty="0" err="1"/>
              <a:t>Zeisberger</a:t>
            </a:r>
            <a:r>
              <a:rPr lang="de-DE" dirty="0"/>
              <a:t> und Johann Teltschik im Mai 1724, bevor sie Herrnhut erreichten, </a:t>
            </a:r>
            <a:r>
              <a:rPr lang="de-DE" dirty="0" smtClean="0"/>
              <a:t>kein Auto und keine Kutsche holte sie dort ab </a:t>
            </a:r>
            <a:endParaRPr lang="de-DE" dirty="0"/>
          </a:p>
        </p:txBody>
      </p:sp>
    </p:spTree>
    <p:extLst>
      <p:ext uri="{BB962C8B-B14F-4D97-AF65-F5344CB8AC3E}">
        <p14:creationId xmlns:p14="http://schemas.microsoft.com/office/powerpoint/2010/main" val="45549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0989" y="567918"/>
            <a:ext cx="2678545" cy="2008909"/>
          </a:xfrm>
          <a:prstGeom prst="rect">
            <a:avLst/>
          </a:prstGeom>
        </p:spPr>
      </p:pic>
      <p:sp>
        <p:nvSpPr>
          <p:cNvPr id="3" name="Textfeld 2"/>
          <p:cNvSpPr txBox="1"/>
          <p:nvPr/>
        </p:nvSpPr>
        <p:spPr>
          <a:xfrm>
            <a:off x="2512194" y="279712"/>
            <a:ext cx="2319688" cy="2585323"/>
          </a:xfrm>
          <a:prstGeom prst="rect">
            <a:avLst/>
          </a:prstGeom>
          <a:noFill/>
        </p:spPr>
        <p:txBody>
          <a:bodyPr wrap="square" rtlCol="0">
            <a:spAutoFit/>
          </a:bodyPr>
          <a:lstStyle/>
          <a:p>
            <a:r>
              <a:rPr lang="de-DE" dirty="0" smtClean="0"/>
              <a:t>Wo heute in der Kirche von </a:t>
            </a:r>
            <a:r>
              <a:rPr lang="de-DE" dirty="0" err="1" smtClean="0"/>
              <a:t>Novy</a:t>
            </a:r>
            <a:r>
              <a:rPr lang="de-DE" dirty="0" smtClean="0"/>
              <a:t> Las / </a:t>
            </a:r>
            <a:r>
              <a:rPr lang="de-DE" dirty="0" err="1" smtClean="0"/>
              <a:t>Neuwalde</a:t>
            </a:r>
            <a:r>
              <a:rPr lang="de-DE" dirty="0" smtClean="0"/>
              <a:t> „Heilige Hedwig von Schlesien, bitte für uns!“ steht, könnte früher: Herr, dein Wort bleibt in Ewigkeit gestanden haben</a:t>
            </a:r>
            <a:endParaRPr lang="de-DE"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5606" t="25064" r="54479" b="31643"/>
          <a:stretch/>
        </p:blipFill>
        <p:spPr>
          <a:xfrm rot="5400000">
            <a:off x="9876606" y="197906"/>
            <a:ext cx="1915427" cy="207904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19062" y="584703"/>
            <a:ext cx="2850188" cy="2137641"/>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378" t="853" r="11628" b="4052"/>
          <a:stretch/>
        </p:blipFill>
        <p:spPr>
          <a:xfrm>
            <a:off x="199159" y="3282215"/>
            <a:ext cx="2471918" cy="2026608"/>
          </a:xfrm>
          <a:prstGeom prst="rect">
            <a:avLst/>
          </a:prstGeom>
        </p:spPr>
      </p:pic>
      <p:sp>
        <p:nvSpPr>
          <p:cNvPr id="7" name="Textfeld 6"/>
          <p:cNvSpPr txBox="1"/>
          <p:nvPr/>
        </p:nvSpPr>
        <p:spPr>
          <a:xfrm>
            <a:off x="28876" y="5380672"/>
            <a:ext cx="2813662" cy="1477328"/>
          </a:xfrm>
          <a:prstGeom prst="rect">
            <a:avLst/>
          </a:prstGeom>
          <a:noFill/>
        </p:spPr>
        <p:txBody>
          <a:bodyPr wrap="square" rtlCol="0">
            <a:spAutoFit/>
          </a:bodyPr>
          <a:lstStyle/>
          <a:p>
            <a:r>
              <a:rPr lang="de-DE" dirty="0" smtClean="0"/>
              <a:t>Allerdings wirkte hier schon um 1900 ein katholischer Priester (t1913). Die Bitte an ihn: „Dich, Erdenpilger, flehe ich an, bitte für mich“</a:t>
            </a:r>
            <a:endParaRPr lang="de-DE" dirty="0"/>
          </a:p>
        </p:txBody>
      </p:sp>
      <p:sp>
        <p:nvSpPr>
          <p:cNvPr id="8" name="Textfeld 7"/>
          <p:cNvSpPr txBox="1"/>
          <p:nvPr/>
        </p:nvSpPr>
        <p:spPr>
          <a:xfrm>
            <a:off x="9640951" y="2339936"/>
            <a:ext cx="2432823" cy="2308324"/>
          </a:xfrm>
          <a:prstGeom prst="rect">
            <a:avLst/>
          </a:prstGeom>
          <a:noFill/>
        </p:spPr>
        <p:txBody>
          <a:bodyPr wrap="square" rtlCol="0">
            <a:spAutoFit/>
          </a:bodyPr>
          <a:lstStyle/>
          <a:p>
            <a:r>
              <a:rPr lang="de-DE" dirty="0" smtClean="0"/>
              <a:t>Gedenktafel für die auf dem Territorium von </a:t>
            </a:r>
            <a:r>
              <a:rPr lang="de-DE" dirty="0" err="1" smtClean="0"/>
              <a:t>Charbielin</a:t>
            </a:r>
            <a:r>
              <a:rPr lang="de-DE" dirty="0" smtClean="0"/>
              <a:t> während des Todesmarsches von Auschwitz-Birkenau nach Klein-Rosen Umgekommenen und Ermordeten</a:t>
            </a:r>
            <a:endParaRPr lang="de-DE" dirty="0"/>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591925" y="583890"/>
            <a:ext cx="2843688" cy="2132767"/>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50898" y="3152723"/>
            <a:ext cx="2587016" cy="1940262"/>
          </a:xfrm>
          <a:prstGeom prst="rect">
            <a:avLst/>
          </a:prstGeom>
        </p:spPr>
      </p:pic>
      <p:sp>
        <p:nvSpPr>
          <p:cNvPr id="11" name="Textfeld 10"/>
          <p:cNvSpPr txBox="1"/>
          <p:nvPr/>
        </p:nvSpPr>
        <p:spPr>
          <a:xfrm>
            <a:off x="3205213" y="5609545"/>
            <a:ext cx="1626669" cy="1200329"/>
          </a:xfrm>
          <a:prstGeom prst="rect">
            <a:avLst/>
          </a:prstGeom>
          <a:noFill/>
        </p:spPr>
        <p:txBody>
          <a:bodyPr wrap="square" rtlCol="0">
            <a:spAutoFit/>
          </a:bodyPr>
          <a:lstStyle/>
          <a:p>
            <a:r>
              <a:rPr lang="de-DE" dirty="0"/>
              <a:t>I</a:t>
            </a:r>
            <a:r>
              <a:rPr lang="de-DE" dirty="0" smtClean="0"/>
              <a:t>nteressante einladende Kirchen in fast jedem Dorf</a:t>
            </a:r>
            <a:endParaRPr lang="de-DE" dirty="0"/>
          </a:p>
        </p:txBody>
      </p:sp>
      <p:sp>
        <p:nvSpPr>
          <p:cNvPr id="13" name="Textfeld 12"/>
          <p:cNvSpPr txBox="1"/>
          <p:nvPr/>
        </p:nvSpPr>
        <p:spPr>
          <a:xfrm>
            <a:off x="9017932" y="5079681"/>
            <a:ext cx="2961620" cy="1477328"/>
          </a:xfrm>
          <a:prstGeom prst="rect">
            <a:avLst/>
          </a:prstGeom>
          <a:solidFill>
            <a:srgbClr val="BDD7EE"/>
          </a:solidFill>
        </p:spPr>
        <p:txBody>
          <a:bodyPr wrap="square" rtlCol="0">
            <a:spAutoFit/>
          </a:bodyPr>
          <a:lstStyle/>
          <a:p>
            <a:r>
              <a:rPr lang="de-DE" dirty="0" smtClean="0"/>
              <a:t>In der </a:t>
            </a:r>
            <a:r>
              <a:rPr lang="de-DE" dirty="0" err="1" smtClean="0"/>
              <a:t>Czarkowicer</a:t>
            </a:r>
            <a:r>
              <a:rPr lang="de-DE" dirty="0" smtClean="0"/>
              <a:t> </a:t>
            </a:r>
            <a:r>
              <a:rPr lang="de-DE" dirty="0" err="1" smtClean="0"/>
              <a:t>Mlyn</a:t>
            </a:r>
            <a:r>
              <a:rPr lang="de-DE" dirty="0" smtClean="0"/>
              <a:t> hätte ich geld- und kräftesparend übernachten können, da sie vom Moravian empfohlen wird!</a:t>
            </a:r>
            <a:endParaRPr lang="de-DE" dirty="0"/>
          </a:p>
        </p:txBody>
      </p:sp>
      <p:grpSp>
        <p:nvGrpSpPr>
          <p:cNvPr id="15" name="Gruppieren 14"/>
          <p:cNvGrpSpPr/>
          <p:nvPr/>
        </p:nvGrpSpPr>
        <p:grpSpPr>
          <a:xfrm>
            <a:off x="6295776" y="4775591"/>
            <a:ext cx="2598006" cy="1781418"/>
            <a:chOff x="5127065" y="3950838"/>
            <a:chExt cx="3582983" cy="2478840"/>
          </a:xfrm>
        </p:grpSpPr>
        <p:pic>
          <p:nvPicPr>
            <p:cNvPr id="12" name="Grafik 11"/>
            <p:cNvPicPr>
              <a:picLocks noChangeAspect="1"/>
            </p:cNvPicPr>
            <p:nvPr/>
          </p:nvPicPr>
          <p:blipFill rotWithShape="1">
            <a:blip r:embed="rId8" cstate="print">
              <a:extLst>
                <a:ext uri="{28A0092B-C50C-407E-A947-70E740481C1C}">
                  <a14:useLocalDpi xmlns:a14="http://schemas.microsoft.com/office/drawing/2010/main" val="0"/>
                </a:ext>
              </a:extLst>
            </a:blip>
            <a:srcRect l="21859" t="17263" r="26561" b="35158"/>
            <a:stretch/>
          </p:blipFill>
          <p:spPr>
            <a:xfrm>
              <a:off x="5127065" y="3950838"/>
              <a:ext cx="3582983" cy="2478840"/>
            </a:xfrm>
            <a:prstGeom prst="rect">
              <a:avLst/>
            </a:prstGeom>
          </p:spPr>
        </p:pic>
        <p:sp>
          <p:nvSpPr>
            <p:cNvPr id="14" name="Freihandform 13"/>
            <p:cNvSpPr/>
            <p:nvPr/>
          </p:nvSpPr>
          <p:spPr>
            <a:xfrm>
              <a:off x="6351949" y="4247176"/>
              <a:ext cx="1781398" cy="1961934"/>
            </a:xfrm>
            <a:custGeom>
              <a:avLst/>
              <a:gdLst>
                <a:gd name="connsiteX0" fmla="*/ 1675520 w 1781398"/>
                <a:gd name="connsiteY0" fmla="*/ 680959 h 1961934"/>
                <a:gd name="connsiteX1" fmla="*/ 1001752 w 1781398"/>
                <a:gd name="connsiteY1" fmla="*/ 7190 h 1961934"/>
                <a:gd name="connsiteX2" fmla="*/ 725 w 1781398"/>
                <a:gd name="connsiteY2" fmla="*/ 430702 h 1961934"/>
                <a:gd name="connsiteX3" fmla="*/ 1165382 w 1781398"/>
                <a:gd name="connsiteY3" fmla="*/ 1961119 h 1961934"/>
                <a:gd name="connsiteX4" fmla="*/ 1781398 w 1781398"/>
                <a:gd name="connsiteY4" fmla="*/ 661708 h 1961934"/>
                <a:gd name="connsiteX5" fmla="*/ 1781398 w 1781398"/>
                <a:gd name="connsiteY5" fmla="*/ 661708 h 19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398" h="1961934">
                  <a:moveTo>
                    <a:pt x="1675520" y="680959"/>
                  </a:moveTo>
                  <a:cubicBezTo>
                    <a:pt x="1478202" y="364929"/>
                    <a:pt x="1280884" y="48899"/>
                    <a:pt x="1001752" y="7190"/>
                  </a:cubicBezTo>
                  <a:cubicBezTo>
                    <a:pt x="722620" y="-34519"/>
                    <a:pt x="-26547" y="105047"/>
                    <a:pt x="725" y="430702"/>
                  </a:cubicBezTo>
                  <a:cubicBezTo>
                    <a:pt x="27997" y="756357"/>
                    <a:pt x="868603" y="1922618"/>
                    <a:pt x="1165382" y="1961119"/>
                  </a:cubicBezTo>
                  <a:cubicBezTo>
                    <a:pt x="1462161" y="1999620"/>
                    <a:pt x="1781398" y="661708"/>
                    <a:pt x="1781398" y="661708"/>
                  </a:cubicBezTo>
                  <a:lnTo>
                    <a:pt x="1781398" y="661708"/>
                  </a:ln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24113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022" t="15570" r="69725" b="31733"/>
          <a:stretch/>
        </p:blipFill>
        <p:spPr>
          <a:xfrm>
            <a:off x="10814129" y="4976205"/>
            <a:ext cx="1219815" cy="1648047"/>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38282" t="48349" r="10506" b="31179"/>
          <a:stretch/>
        </p:blipFill>
        <p:spPr>
          <a:xfrm>
            <a:off x="87855" y="711436"/>
            <a:ext cx="4682836" cy="1403926"/>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4343" t="37980" r="1213" b="19865"/>
          <a:stretch/>
        </p:blipFill>
        <p:spPr>
          <a:xfrm>
            <a:off x="5009068" y="155703"/>
            <a:ext cx="4193836" cy="1403926"/>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711" y="157019"/>
            <a:ext cx="2384394" cy="1788739"/>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15486" b="2950"/>
          <a:stretch/>
        </p:blipFill>
        <p:spPr>
          <a:xfrm>
            <a:off x="40630" y="2573814"/>
            <a:ext cx="2543707" cy="2190574"/>
          </a:xfrm>
          <a:prstGeom prst="rect">
            <a:avLst/>
          </a:prstGeom>
        </p:spPr>
      </p:pic>
      <p:pic>
        <p:nvPicPr>
          <p:cNvPr id="8" name="Grafik 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56000"/>
                    </a14:imgEffect>
                  </a14:imgLayer>
                </a14:imgProps>
              </a:ext>
              <a:ext uri="{28A0092B-C50C-407E-A947-70E740481C1C}">
                <a14:useLocalDpi xmlns:a14="http://schemas.microsoft.com/office/drawing/2010/main" val="0"/>
              </a:ext>
            </a:extLst>
          </a:blip>
          <a:srcRect r="1633" b="9066"/>
          <a:stretch/>
        </p:blipFill>
        <p:spPr>
          <a:xfrm>
            <a:off x="2732067" y="2230095"/>
            <a:ext cx="4476556" cy="3103418"/>
          </a:xfrm>
          <a:prstGeom prst="rect">
            <a:avLst/>
          </a:prstGeom>
        </p:spPr>
      </p:pic>
      <p:sp>
        <p:nvSpPr>
          <p:cNvPr id="9" name="Textfeld 8"/>
          <p:cNvSpPr txBox="1"/>
          <p:nvPr/>
        </p:nvSpPr>
        <p:spPr>
          <a:xfrm>
            <a:off x="87855" y="57694"/>
            <a:ext cx="4516582" cy="461665"/>
          </a:xfrm>
          <a:prstGeom prst="rect">
            <a:avLst/>
          </a:prstGeom>
          <a:noFill/>
        </p:spPr>
        <p:txBody>
          <a:bodyPr wrap="square" rtlCol="0">
            <a:spAutoFit/>
          </a:bodyPr>
          <a:lstStyle/>
          <a:p>
            <a:r>
              <a:rPr lang="de-DE" sz="2400" dirty="0" err="1" smtClean="0"/>
              <a:t>Nysa</a:t>
            </a:r>
            <a:r>
              <a:rPr lang="de-DE" sz="2400" dirty="0" smtClean="0"/>
              <a:t> – Im Schnelldurchgang</a:t>
            </a:r>
            <a:endParaRPr lang="de-DE" sz="2400" dirty="0"/>
          </a:p>
        </p:txBody>
      </p:sp>
      <p:sp>
        <p:nvSpPr>
          <p:cNvPr id="10" name="Textfeld 9"/>
          <p:cNvSpPr txBox="1"/>
          <p:nvPr/>
        </p:nvSpPr>
        <p:spPr>
          <a:xfrm>
            <a:off x="128321" y="2145478"/>
            <a:ext cx="3004924" cy="369332"/>
          </a:xfrm>
          <a:prstGeom prst="rect">
            <a:avLst/>
          </a:prstGeom>
          <a:noFill/>
        </p:spPr>
        <p:txBody>
          <a:bodyPr wrap="square" rtlCol="0">
            <a:spAutoFit/>
          </a:bodyPr>
          <a:lstStyle/>
          <a:p>
            <a:r>
              <a:rPr lang="de-DE" dirty="0" smtClean="0"/>
              <a:t>Von </a:t>
            </a:r>
            <a:r>
              <a:rPr lang="de-DE" dirty="0" err="1" smtClean="0"/>
              <a:t>Hajduki</a:t>
            </a:r>
            <a:r>
              <a:rPr lang="de-DE" dirty="0" smtClean="0"/>
              <a:t> </a:t>
            </a:r>
            <a:r>
              <a:rPr lang="de-DE" dirty="0" err="1" smtClean="0"/>
              <a:t>Nyskie</a:t>
            </a:r>
            <a:r>
              <a:rPr lang="de-DE" dirty="0" smtClean="0"/>
              <a:t> kommend</a:t>
            </a:r>
            <a:endParaRPr lang="de-DE" dirty="0"/>
          </a:p>
        </p:txBody>
      </p:sp>
      <p:sp>
        <p:nvSpPr>
          <p:cNvPr id="11" name="Textfeld 10"/>
          <p:cNvSpPr txBox="1"/>
          <p:nvPr/>
        </p:nvSpPr>
        <p:spPr>
          <a:xfrm>
            <a:off x="5089237" y="1655323"/>
            <a:ext cx="4033498" cy="369332"/>
          </a:xfrm>
          <a:prstGeom prst="rect">
            <a:avLst/>
          </a:prstGeom>
          <a:noFill/>
        </p:spPr>
        <p:txBody>
          <a:bodyPr wrap="square" rtlCol="0">
            <a:spAutoFit/>
          </a:bodyPr>
          <a:lstStyle/>
          <a:p>
            <a:r>
              <a:rPr lang="de-DE" dirty="0"/>
              <a:t>ü</a:t>
            </a:r>
            <a:r>
              <a:rPr lang="de-DE" dirty="0" smtClean="0"/>
              <a:t>ber die Brücke zu den Mietskasernen</a:t>
            </a:r>
            <a:endParaRPr lang="de-DE" dirty="0"/>
          </a:p>
        </p:txBody>
      </p:sp>
      <p:sp>
        <p:nvSpPr>
          <p:cNvPr id="13" name="Textfeld 12"/>
          <p:cNvSpPr txBox="1"/>
          <p:nvPr/>
        </p:nvSpPr>
        <p:spPr>
          <a:xfrm>
            <a:off x="87855" y="5046557"/>
            <a:ext cx="2342352" cy="369332"/>
          </a:xfrm>
          <a:prstGeom prst="rect">
            <a:avLst/>
          </a:prstGeom>
          <a:noFill/>
        </p:spPr>
        <p:txBody>
          <a:bodyPr wrap="square" rtlCol="0">
            <a:spAutoFit/>
          </a:bodyPr>
          <a:lstStyle/>
          <a:p>
            <a:r>
              <a:rPr lang="de-DE" dirty="0" smtClean="0"/>
              <a:t>Richtung Innenstadt</a:t>
            </a:r>
            <a:endParaRPr lang="de-DE" dirty="0"/>
          </a:p>
        </p:txBody>
      </p:sp>
      <p:sp>
        <p:nvSpPr>
          <p:cNvPr id="14" name="Textfeld 13"/>
          <p:cNvSpPr txBox="1"/>
          <p:nvPr/>
        </p:nvSpPr>
        <p:spPr>
          <a:xfrm>
            <a:off x="2584337" y="5418130"/>
            <a:ext cx="7721764" cy="646331"/>
          </a:xfrm>
          <a:prstGeom prst="rect">
            <a:avLst/>
          </a:prstGeom>
          <a:noFill/>
        </p:spPr>
        <p:txBody>
          <a:bodyPr wrap="square" rtlCol="0">
            <a:spAutoFit/>
          </a:bodyPr>
          <a:lstStyle/>
          <a:p>
            <a:r>
              <a:rPr lang="de-DE" dirty="0"/>
              <a:t>a</a:t>
            </a:r>
            <a:r>
              <a:rPr lang="de-DE" dirty="0" smtClean="0"/>
              <a:t>uf den Marktplatz bis hin zu St. Agnes und Jakob</a:t>
            </a:r>
          </a:p>
          <a:p>
            <a:endParaRPr lang="de-DE" dirty="0"/>
          </a:p>
        </p:txBody>
      </p:sp>
      <p:pic>
        <p:nvPicPr>
          <p:cNvPr id="15" name="Grafik 14"/>
          <p:cNvPicPr>
            <a:picLocks noChangeAspect="1"/>
          </p:cNvPicPr>
          <p:nvPr/>
        </p:nvPicPr>
        <p:blipFill rotWithShape="1">
          <a:blip r:embed="rId9" cstate="print">
            <a:extLst>
              <a:ext uri="{28A0092B-C50C-407E-A947-70E740481C1C}">
                <a14:useLocalDpi xmlns:a14="http://schemas.microsoft.com/office/drawing/2010/main" val="0"/>
              </a:ext>
            </a:extLst>
          </a:blip>
          <a:srcRect t="30142" r="2483"/>
          <a:stretch/>
        </p:blipFill>
        <p:spPr>
          <a:xfrm rot="5400000">
            <a:off x="6737383" y="2775162"/>
            <a:ext cx="2979727" cy="1600929"/>
          </a:xfrm>
          <a:prstGeom prst="rect">
            <a:avLst/>
          </a:prstGeom>
        </p:spPr>
      </p:pic>
      <p:pic>
        <p:nvPicPr>
          <p:cNvPr id="17" name="Grafik 16"/>
          <p:cNvPicPr>
            <a:picLocks noChangeAspect="1"/>
          </p:cNvPicPr>
          <p:nvPr/>
        </p:nvPicPr>
        <p:blipFill rotWithShape="1">
          <a:blip r:embed="rId10" cstate="print">
            <a:extLst>
              <a:ext uri="{28A0092B-C50C-407E-A947-70E740481C1C}">
                <a14:useLocalDpi xmlns:a14="http://schemas.microsoft.com/office/drawing/2010/main" val="0"/>
              </a:ext>
            </a:extLst>
          </a:blip>
          <a:srcRect t="7072" r="25271"/>
          <a:stretch/>
        </p:blipFill>
        <p:spPr>
          <a:xfrm rot="5400000">
            <a:off x="9077673" y="2187126"/>
            <a:ext cx="2959065" cy="2759798"/>
          </a:xfrm>
          <a:prstGeom prst="rect">
            <a:avLst/>
          </a:prstGeom>
        </p:spPr>
      </p:pic>
      <p:pic>
        <p:nvPicPr>
          <p:cNvPr id="18" name="Grafik 17"/>
          <p:cNvPicPr>
            <a:picLocks noChangeAspect="1"/>
          </p:cNvPicPr>
          <p:nvPr/>
        </p:nvPicPr>
        <p:blipFill rotWithShape="1">
          <a:blip r:embed="rId11" cstate="print">
            <a:extLst>
              <a:ext uri="{28A0092B-C50C-407E-A947-70E740481C1C}">
                <a14:useLocalDpi xmlns:a14="http://schemas.microsoft.com/office/drawing/2010/main" val="0"/>
              </a:ext>
            </a:extLst>
          </a:blip>
          <a:srcRect t="49302" r="1201" b="21551"/>
          <a:stretch/>
        </p:blipFill>
        <p:spPr>
          <a:xfrm>
            <a:off x="171807" y="5884227"/>
            <a:ext cx="3980789" cy="880803"/>
          </a:xfrm>
          <a:prstGeom prst="rect">
            <a:avLst/>
          </a:prstGeom>
        </p:spPr>
      </p:pic>
      <p:sp>
        <p:nvSpPr>
          <p:cNvPr id="20" name="Rechteck 19"/>
          <p:cNvSpPr/>
          <p:nvPr/>
        </p:nvSpPr>
        <p:spPr>
          <a:xfrm>
            <a:off x="7398591" y="5007934"/>
            <a:ext cx="2989418" cy="369332"/>
          </a:xfrm>
          <a:prstGeom prst="rect">
            <a:avLst/>
          </a:prstGeom>
        </p:spPr>
        <p:txBody>
          <a:bodyPr wrap="square">
            <a:spAutoFit/>
          </a:bodyPr>
          <a:lstStyle/>
          <a:p>
            <a:r>
              <a:rPr lang="de-DE" dirty="0" smtClean="0"/>
              <a:t>mit </a:t>
            </a:r>
            <a:r>
              <a:rPr lang="de-DE" dirty="0" err="1" smtClean="0"/>
              <a:t>stilischem</a:t>
            </a:r>
            <a:r>
              <a:rPr lang="de-DE" dirty="0" smtClean="0"/>
              <a:t> Rathausturm </a:t>
            </a:r>
            <a:endParaRPr lang="de-DE" dirty="0"/>
          </a:p>
        </p:txBody>
      </p:sp>
      <p:sp>
        <p:nvSpPr>
          <p:cNvPr id="21" name="Rechteck 20"/>
          <p:cNvSpPr/>
          <p:nvPr/>
        </p:nvSpPr>
        <p:spPr>
          <a:xfrm>
            <a:off x="9713256" y="4637816"/>
            <a:ext cx="2307748" cy="369332"/>
          </a:xfrm>
          <a:prstGeom prst="rect">
            <a:avLst/>
          </a:prstGeom>
        </p:spPr>
        <p:txBody>
          <a:bodyPr wrap="none">
            <a:spAutoFit/>
          </a:bodyPr>
          <a:lstStyle/>
          <a:p>
            <a:r>
              <a:rPr lang="de-DE" dirty="0" smtClean="0">
                <a:solidFill>
                  <a:schemeClr val="bg1"/>
                </a:solidFill>
              </a:rPr>
              <a:t>zu St. Agnes und Jakob</a:t>
            </a:r>
          </a:p>
        </p:txBody>
      </p:sp>
      <p:pic>
        <p:nvPicPr>
          <p:cNvPr id="22" name="Grafik 21"/>
          <p:cNvPicPr>
            <a:picLocks noChangeAspect="1"/>
          </p:cNvPicPr>
          <p:nvPr/>
        </p:nvPicPr>
        <p:blipFill rotWithShape="1">
          <a:blip r:embed="rId12" cstate="print">
            <a:extLst>
              <a:ext uri="{28A0092B-C50C-407E-A947-70E740481C1C}">
                <a14:useLocalDpi xmlns:a14="http://schemas.microsoft.com/office/drawing/2010/main" val="0"/>
              </a:ext>
            </a:extLst>
          </a:blip>
          <a:srcRect r="853" b="20310"/>
          <a:stretch/>
        </p:blipFill>
        <p:spPr>
          <a:xfrm>
            <a:off x="7303749" y="5490497"/>
            <a:ext cx="2031636" cy="1224699"/>
          </a:xfrm>
          <a:prstGeom prst="rect">
            <a:avLst/>
          </a:prstGeom>
        </p:spPr>
      </p:pic>
      <p:sp>
        <p:nvSpPr>
          <p:cNvPr id="23" name="Rechteck 22"/>
          <p:cNvSpPr/>
          <p:nvPr/>
        </p:nvSpPr>
        <p:spPr>
          <a:xfrm>
            <a:off x="4085331" y="6178580"/>
            <a:ext cx="2952603" cy="369332"/>
          </a:xfrm>
          <a:prstGeom prst="rect">
            <a:avLst/>
          </a:prstGeom>
        </p:spPr>
        <p:txBody>
          <a:bodyPr wrap="square">
            <a:spAutoFit/>
          </a:bodyPr>
          <a:lstStyle/>
          <a:p>
            <a:r>
              <a:rPr lang="de-DE" dirty="0"/>
              <a:t>ü</a:t>
            </a:r>
            <a:r>
              <a:rPr lang="de-DE" dirty="0" smtClean="0"/>
              <a:t>ber die Neiße zum Friedhof</a:t>
            </a:r>
            <a:endParaRPr lang="de-DE" dirty="0"/>
          </a:p>
        </p:txBody>
      </p:sp>
      <p:sp>
        <p:nvSpPr>
          <p:cNvPr id="24" name="Rechteck 23"/>
          <p:cNvSpPr/>
          <p:nvPr/>
        </p:nvSpPr>
        <p:spPr>
          <a:xfrm>
            <a:off x="9447751" y="5798355"/>
            <a:ext cx="1643323" cy="646331"/>
          </a:xfrm>
          <a:prstGeom prst="rect">
            <a:avLst/>
          </a:prstGeom>
        </p:spPr>
        <p:txBody>
          <a:bodyPr wrap="square">
            <a:spAutoFit/>
          </a:bodyPr>
          <a:lstStyle/>
          <a:p>
            <a:r>
              <a:rPr lang="de-DE" dirty="0"/>
              <a:t>u</a:t>
            </a:r>
            <a:r>
              <a:rPr lang="de-DE" dirty="0" smtClean="0"/>
              <a:t>nd wieder hinaus</a:t>
            </a:r>
            <a:endParaRPr lang="de-DE" dirty="0"/>
          </a:p>
        </p:txBody>
      </p:sp>
    </p:spTree>
    <p:extLst>
      <p:ext uri="{BB962C8B-B14F-4D97-AF65-F5344CB8AC3E}">
        <p14:creationId xmlns:p14="http://schemas.microsoft.com/office/powerpoint/2010/main" val="1091156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85037" y="741104"/>
            <a:ext cx="10515600" cy="5468310"/>
          </a:xfrm>
        </p:spPr>
        <p:txBody>
          <a:bodyPr>
            <a:normAutofit fontScale="92500" lnSpcReduction="10000"/>
          </a:bodyPr>
          <a:lstStyle/>
          <a:p>
            <a:pPr marL="0" indent="0">
              <a:buNone/>
            </a:pPr>
            <a:r>
              <a:rPr lang="de-DE" dirty="0" smtClean="0"/>
              <a:t>In </a:t>
            </a:r>
            <a:r>
              <a:rPr lang="de-DE" dirty="0" err="1" smtClean="0"/>
              <a:t>Nysa</a:t>
            </a:r>
            <a:r>
              <a:rPr lang="de-DE" dirty="0" smtClean="0"/>
              <a:t> habe ich mal wieder nicht gleich den rechten Weg aus der Stadt  herausgefunden, bin dadurch zeitweilig auf der unruhigen 46 gelandet, dann aber bis </a:t>
            </a:r>
            <a:r>
              <a:rPr lang="de-DE" dirty="0" err="1" smtClean="0"/>
              <a:t>Ochmutow</a:t>
            </a:r>
            <a:r>
              <a:rPr lang="de-DE" dirty="0" smtClean="0"/>
              <a:t> sehr friedlich am </a:t>
            </a:r>
            <a:r>
              <a:rPr lang="de-DE" dirty="0" err="1" smtClean="0"/>
              <a:t>Neißer</a:t>
            </a:r>
            <a:r>
              <a:rPr lang="de-DE" dirty="0" smtClean="0"/>
              <a:t> See entlanggefahren, von </a:t>
            </a:r>
            <a:r>
              <a:rPr lang="de-DE" dirty="0" err="1" smtClean="0"/>
              <a:t>Ochmutow</a:t>
            </a:r>
            <a:r>
              <a:rPr lang="de-DE" dirty="0" smtClean="0"/>
              <a:t> aus war der Seeweg allerdings etwas weniger komfortabel, weil dort ununterbrochen Stein, Schotter, Sand-LKW vorbeidonnern, was dort alles gewonnen wird, interessant, aber nicht beschaulich. Ich hatte eine Alternativroute von </a:t>
            </a:r>
            <a:r>
              <a:rPr lang="de-DE" dirty="0" err="1" smtClean="0"/>
              <a:t>Ochmutow</a:t>
            </a:r>
            <a:r>
              <a:rPr lang="de-DE" dirty="0" smtClean="0"/>
              <a:t> gleich Richtung Nordwesten erwogen, aber wie der Name </a:t>
            </a:r>
            <a:r>
              <a:rPr lang="de-DE" dirty="0" err="1" smtClean="0"/>
              <a:t>Wysoczizna</a:t>
            </a:r>
            <a:r>
              <a:rPr lang="de-DE" dirty="0" smtClean="0"/>
              <a:t> </a:t>
            </a:r>
            <a:r>
              <a:rPr lang="de-DE" dirty="0" err="1" smtClean="0"/>
              <a:t>Nyska</a:t>
            </a:r>
            <a:r>
              <a:rPr lang="de-DE" dirty="0" smtClean="0"/>
              <a:t> (</a:t>
            </a:r>
            <a:r>
              <a:rPr lang="de-DE" dirty="0" err="1" smtClean="0"/>
              <a:t>Neißer</a:t>
            </a:r>
            <a:r>
              <a:rPr lang="de-DE" dirty="0" smtClean="0"/>
              <a:t> Höhen) schon sagt: das wäre wahrscheinlich anstrengend geworden. So fuhr ich am See bis fast nach </a:t>
            </a:r>
            <a:r>
              <a:rPr lang="de-DE" dirty="0" err="1" smtClean="0"/>
              <a:t>Páczow</a:t>
            </a:r>
            <a:r>
              <a:rPr lang="de-DE" dirty="0" smtClean="0"/>
              <a:t> und dann nach Norden.</a:t>
            </a:r>
          </a:p>
          <a:p>
            <a:pPr marL="0" indent="0">
              <a:buNone/>
            </a:pPr>
            <a:r>
              <a:rPr lang="de-DE" dirty="0" smtClean="0"/>
              <a:t>Bei einer kleinen Rast entdeckte ich: Mein Lade-Kabel hängt im Bad im Hotel unterhalb der Bischofskuppe und mein Handy-Akku ist leer. Das war einer von mehreren Punkten, an denen ich mir sagte: So jemand wie du sollte solche Fahrten ganz sicher nicht oder wenigstens nicht allein machen! </a:t>
            </a:r>
          </a:p>
          <a:p>
            <a:pPr marL="0" indent="0">
              <a:buNone/>
            </a:pPr>
            <a:r>
              <a:rPr lang="de-DE" dirty="0" smtClean="0"/>
              <a:t>Aus diesem Grund werden die Fotos bis </a:t>
            </a:r>
            <a:r>
              <a:rPr lang="de-DE" dirty="0" err="1" smtClean="0"/>
              <a:t>Ząbkovice</a:t>
            </a:r>
            <a:r>
              <a:rPr lang="de-DE" dirty="0" smtClean="0"/>
              <a:t> </a:t>
            </a:r>
            <a:r>
              <a:rPr lang="de-DE" dirty="0" err="1" smtClean="0"/>
              <a:t>Śłaskie</a:t>
            </a:r>
            <a:r>
              <a:rPr lang="de-DE" dirty="0" smtClean="0"/>
              <a:t> (Frankenstein) dünn.</a:t>
            </a:r>
            <a:endParaRPr lang="de-DE" dirty="0"/>
          </a:p>
        </p:txBody>
      </p:sp>
    </p:spTree>
    <p:extLst>
      <p:ext uri="{BB962C8B-B14F-4D97-AF65-F5344CB8AC3E}">
        <p14:creationId xmlns:p14="http://schemas.microsoft.com/office/powerpoint/2010/main" val="300502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3072809" y="-1703868"/>
            <a:ext cx="18288000" cy="10287000"/>
          </a:xfrm>
          <a:prstGeom prst="rect">
            <a:avLst/>
          </a:prstGeom>
        </p:spPr>
      </p:pic>
      <p:sp>
        <p:nvSpPr>
          <p:cNvPr id="5" name="Freihandform 4"/>
          <p:cNvSpPr/>
          <p:nvPr/>
        </p:nvSpPr>
        <p:spPr>
          <a:xfrm>
            <a:off x="-31898" y="2390292"/>
            <a:ext cx="11536326" cy="4385295"/>
          </a:xfrm>
          <a:custGeom>
            <a:avLst/>
            <a:gdLst>
              <a:gd name="connsiteX0" fmla="*/ 11536326 w 11536326"/>
              <a:gd name="connsiteY0" fmla="*/ 1650080 h 4385295"/>
              <a:gd name="connsiteX1" fmla="*/ 11153554 w 11536326"/>
              <a:gd name="connsiteY1" fmla="*/ 1416164 h 4385295"/>
              <a:gd name="connsiteX2" fmla="*/ 10855842 w 11536326"/>
              <a:gd name="connsiteY2" fmla="*/ 1192880 h 4385295"/>
              <a:gd name="connsiteX3" fmla="*/ 10313582 w 11536326"/>
              <a:gd name="connsiteY3" fmla="*/ 746313 h 4385295"/>
              <a:gd name="connsiteX4" fmla="*/ 9409814 w 11536326"/>
              <a:gd name="connsiteY4" fmla="*/ 172155 h 4385295"/>
              <a:gd name="connsiteX5" fmla="*/ 9260958 w 11536326"/>
              <a:gd name="connsiteY5" fmla="*/ 2034 h 4385295"/>
              <a:gd name="connsiteX6" fmla="*/ 7995684 w 11536326"/>
              <a:gd name="connsiteY6" fmla="*/ 257215 h 4385295"/>
              <a:gd name="connsiteX7" fmla="*/ 7347098 w 11536326"/>
              <a:gd name="connsiteY7" fmla="*/ 416703 h 4385295"/>
              <a:gd name="connsiteX8" fmla="*/ 6730410 w 11536326"/>
              <a:gd name="connsiteY8" fmla="*/ 97727 h 4385295"/>
              <a:gd name="connsiteX9" fmla="*/ 6368903 w 11536326"/>
              <a:gd name="connsiteY9" fmla="*/ 501764 h 4385295"/>
              <a:gd name="connsiteX10" fmla="*/ 5720317 w 11536326"/>
              <a:gd name="connsiteY10" fmla="*/ 1639448 h 4385295"/>
              <a:gd name="connsiteX11" fmla="*/ 5677786 w 11536326"/>
              <a:gd name="connsiteY11" fmla="*/ 2947252 h 4385295"/>
              <a:gd name="connsiteX12" fmla="*/ 5688419 w 11536326"/>
              <a:gd name="connsiteY12" fmla="*/ 3011048 h 4385295"/>
              <a:gd name="connsiteX13" fmla="*/ 5231219 w 11536326"/>
              <a:gd name="connsiteY13" fmla="*/ 3106741 h 4385295"/>
              <a:gd name="connsiteX14" fmla="*/ 4688958 w 11536326"/>
              <a:gd name="connsiteY14" fmla="*/ 3383187 h 4385295"/>
              <a:gd name="connsiteX15" fmla="*/ 3806456 w 11536326"/>
              <a:gd name="connsiteY15" fmla="*/ 3532043 h 4385295"/>
              <a:gd name="connsiteX16" fmla="*/ 3221665 w 11536326"/>
              <a:gd name="connsiteY16" fmla="*/ 4010508 h 4385295"/>
              <a:gd name="connsiteX17" fmla="*/ 2764465 w 11536326"/>
              <a:gd name="connsiteY17" fmla="*/ 4223159 h 4385295"/>
              <a:gd name="connsiteX18" fmla="*/ 2190307 w 11536326"/>
              <a:gd name="connsiteY18" fmla="*/ 3957345 h 4385295"/>
              <a:gd name="connsiteX19" fmla="*/ 1743740 w 11536326"/>
              <a:gd name="connsiteY19" fmla="*/ 4180629 h 4385295"/>
              <a:gd name="connsiteX20" fmla="*/ 1350335 w 11536326"/>
              <a:gd name="connsiteY20" fmla="*/ 4382648 h 4385295"/>
              <a:gd name="connsiteX21" fmla="*/ 733647 w 11536326"/>
              <a:gd name="connsiteY21" fmla="*/ 4031773 h 4385295"/>
              <a:gd name="connsiteX22" fmla="*/ 0 w 11536326"/>
              <a:gd name="connsiteY22" fmla="*/ 3999875 h 4385295"/>
              <a:gd name="connsiteX23" fmla="*/ 0 w 11536326"/>
              <a:gd name="connsiteY23" fmla="*/ 3999875 h 438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36326" h="4385295">
                <a:moveTo>
                  <a:pt x="11536326" y="1650080"/>
                </a:moveTo>
                <a:cubicBezTo>
                  <a:pt x="11401647" y="1571222"/>
                  <a:pt x="11266968" y="1492364"/>
                  <a:pt x="11153554" y="1416164"/>
                </a:cubicBezTo>
                <a:cubicBezTo>
                  <a:pt x="11040140" y="1339964"/>
                  <a:pt x="10995837" y="1304522"/>
                  <a:pt x="10855842" y="1192880"/>
                </a:cubicBezTo>
                <a:cubicBezTo>
                  <a:pt x="10715847" y="1081238"/>
                  <a:pt x="10554587" y="916434"/>
                  <a:pt x="10313582" y="746313"/>
                </a:cubicBezTo>
                <a:cubicBezTo>
                  <a:pt x="10072577" y="576192"/>
                  <a:pt x="9585251" y="296201"/>
                  <a:pt x="9409814" y="172155"/>
                </a:cubicBezTo>
                <a:cubicBezTo>
                  <a:pt x="9234377" y="48109"/>
                  <a:pt x="9496646" y="-12143"/>
                  <a:pt x="9260958" y="2034"/>
                </a:cubicBezTo>
                <a:cubicBezTo>
                  <a:pt x="9025270" y="16211"/>
                  <a:pt x="8314661" y="188103"/>
                  <a:pt x="7995684" y="257215"/>
                </a:cubicBezTo>
                <a:cubicBezTo>
                  <a:pt x="7676707" y="326327"/>
                  <a:pt x="7557977" y="443284"/>
                  <a:pt x="7347098" y="416703"/>
                </a:cubicBezTo>
                <a:cubicBezTo>
                  <a:pt x="7136219" y="390122"/>
                  <a:pt x="6893442" y="83550"/>
                  <a:pt x="6730410" y="97727"/>
                </a:cubicBezTo>
                <a:cubicBezTo>
                  <a:pt x="6567378" y="111904"/>
                  <a:pt x="6537252" y="244811"/>
                  <a:pt x="6368903" y="501764"/>
                </a:cubicBezTo>
                <a:cubicBezTo>
                  <a:pt x="6200554" y="758717"/>
                  <a:pt x="5835503" y="1231867"/>
                  <a:pt x="5720317" y="1639448"/>
                </a:cubicBezTo>
                <a:cubicBezTo>
                  <a:pt x="5605131" y="2047029"/>
                  <a:pt x="5683102" y="2718652"/>
                  <a:pt x="5677786" y="2947252"/>
                </a:cubicBezTo>
                <a:cubicBezTo>
                  <a:pt x="5672470" y="3175852"/>
                  <a:pt x="5762847" y="2984467"/>
                  <a:pt x="5688419" y="3011048"/>
                </a:cubicBezTo>
                <a:cubicBezTo>
                  <a:pt x="5613991" y="3037630"/>
                  <a:pt x="5397796" y="3044718"/>
                  <a:pt x="5231219" y="3106741"/>
                </a:cubicBezTo>
                <a:cubicBezTo>
                  <a:pt x="5064642" y="3168764"/>
                  <a:pt x="4926418" y="3312303"/>
                  <a:pt x="4688958" y="3383187"/>
                </a:cubicBezTo>
                <a:cubicBezTo>
                  <a:pt x="4451498" y="3454071"/>
                  <a:pt x="4051005" y="3427490"/>
                  <a:pt x="3806456" y="3532043"/>
                </a:cubicBezTo>
                <a:cubicBezTo>
                  <a:pt x="3561907" y="3636596"/>
                  <a:pt x="3395330" y="3895322"/>
                  <a:pt x="3221665" y="4010508"/>
                </a:cubicBezTo>
                <a:cubicBezTo>
                  <a:pt x="3048000" y="4125694"/>
                  <a:pt x="2936358" y="4232020"/>
                  <a:pt x="2764465" y="4223159"/>
                </a:cubicBezTo>
                <a:cubicBezTo>
                  <a:pt x="2592572" y="4214299"/>
                  <a:pt x="2360428" y="3964433"/>
                  <a:pt x="2190307" y="3957345"/>
                </a:cubicBezTo>
                <a:cubicBezTo>
                  <a:pt x="2020186" y="3950257"/>
                  <a:pt x="1743740" y="4180629"/>
                  <a:pt x="1743740" y="4180629"/>
                </a:cubicBezTo>
                <a:cubicBezTo>
                  <a:pt x="1603745" y="4251513"/>
                  <a:pt x="1518684" y="4407457"/>
                  <a:pt x="1350335" y="4382648"/>
                </a:cubicBezTo>
                <a:cubicBezTo>
                  <a:pt x="1181986" y="4357839"/>
                  <a:pt x="958703" y="4095568"/>
                  <a:pt x="733647" y="4031773"/>
                </a:cubicBezTo>
                <a:cubicBezTo>
                  <a:pt x="508591" y="3967978"/>
                  <a:pt x="0" y="3999875"/>
                  <a:pt x="0" y="3999875"/>
                </a:cubicBezTo>
                <a:lnTo>
                  <a:pt x="0" y="3999875"/>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mit Pfeil 7"/>
          <p:cNvCxnSpPr/>
          <p:nvPr/>
        </p:nvCxnSpPr>
        <p:spPr>
          <a:xfrm>
            <a:off x="5773479" y="1127051"/>
            <a:ext cx="297712" cy="200417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103628" y="648586"/>
            <a:ext cx="2445488" cy="646331"/>
          </a:xfrm>
          <a:prstGeom prst="rect">
            <a:avLst/>
          </a:prstGeom>
          <a:noFill/>
        </p:spPr>
        <p:txBody>
          <a:bodyPr wrap="square" rtlCol="0">
            <a:spAutoFit/>
          </a:bodyPr>
          <a:lstStyle/>
          <a:p>
            <a:r>
              <a:rPr lang="de-DE" dirty="0" smtClean="0"/>
              <a:t>Meiden! Unangenehm, wenig Randstreifen</a:t>
            </a:r>
            <a:endParaRPr lang="de-DE" dirty="0"/>
          </a:p>
        </p:txBody>
      </p:sp>
      <p:cxnSp>
        <p:nvCxnSpPr>
          <p:cNvPr id="10" name="Gerade Verbindung mit Pfeil 9"/>
          <p:cNvCxnSpPr/>
          <p:nvPr/>
        </p:nvCxnSpPr>
        <p:spPr>
          <a:xfrm>
            <a:off x="3625702" y="2573890"/>
            <a:ext cx="1987565" cy="151311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317898" y="1927559"/>
            <a:ext cx="2785730" cy="646331"/>
          </a:xfrm>
          <a:prstGeom prst="rect">
            <a:avLst/>
          </a:prstGeom>
          <a:noFill/>
        </p:spPr>
        <p:txBody>
          <a:bodyPr wrap="square" rtlCol="0">
            <a:spAutoFit/>
          </a:bodyPr>
          <a:lstStyle/>
          <a:p>
            <a:r>
              <a:rPr lang="de-DE" dirty="0" smtClean="0"/>
              <a:t>Ab hier ist die 46 für Fahrräder verboten</a:t>
            </a:r>
            <a:endParaRPr lang="de-DE" dirty="0"/>
          </a:p>
        </p:txBody>
      </p:sp>
      <p:cxnSp>
        <p:nvCxnSpPr>
          <p:cNvPr id="14" name="Gerade Verbindung mit Pfeil 13"/>
          <p:cNvCxnSpPr/>
          <p:nvPr/>
        </p:nvCxnSpPr>
        <p:spPr>
          <a:xfrm flipH="1">
            <a:off x="10207256" y="1927559"/>
            <a:ext cx="287079" cy="1113353"/>
          </a:xfrm>
          <a:prstGeom prst="straightConnector1">
            <a:avLst/>
          </a:prstGeom>
          <a:ln w="539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9131595" y="819498"/>
            <a:ext cx="3048000" cy="1200329"/>
          </a:xfrm>
          <a:prstGeom prst="rect">
            <a:avLst/>
          </a:prstGeom>
          <a:solidFill>
            <a:schemeClr val="accent4">
              <a:lumMod val="20000"/>
              <a:lumOff val="80000"/>
              <a:alpha val="58000"/>
            </a:schemeClr>
          </a:solidFill>
        </p:spPr>
        <p:txBody>
          <a:bodyPr wrap="square" rtlCol="0">
            <a:spAutoFit/>
          </a:bodyPr>
          <a:lstStyle/>
          <a:p>
            <a:r>
              <a:rPr lang="de-DE" dirty="0" smtClean="0"/>
              <a:t>Hier mögen sich die Brüder 1724 entschieden haben, tatsächlich nach Sachsen zu gehen – und nicht nach </a:t>
            </a:r>
            <a:r>
              <a:rPr lang="de-DE" dirty="0" err="1" smtClean="0"/>
              <a:t>Lissa</a:t>
            </a:r>
            <a:endParaRPr lang="de-DE" dirty="0"/>
          </a:p>
        </p:txBody>
      </p:sp>
      <p:sp>
        <p:nvSpPr>
          <p:cNvPr id="16" name="Freihandform 15"/>
          <p:cNvSpPr/>
          <p:nvPr/>
        </p:nvSpPr>
        <p:spPr>
          <a:xfrm>
            <a:off x="5698916" y="3136605"/>
            <a:ext cx="4476442" cy="2514286"/>
          </a:xfrm>
          <a:custGeom>
            <a:avLst/>
            <a:gdLst>
              <a:gd name="connsiteX0" fmla="*/ 4476442 w 4476442"/>
              <a:gd name="connsiteY0" fmla="*/ 0 h 2514286"/>
              <a:gd name="connsiteX1" fmla="*/ 4146833 w 4476442"/>
              <a:gd name="connsiteY1" fmla="*/ 127590 h 2514286"/>
              <a:gd name="connsiteX2" fmla="*/ 3817224 w 4476442"/>
              <a:gd name="connsiteY2" fmla="*/ 212651 h 2514286"/>
              <a:gd name="connsiteX3" fmla="*/ 3243065 w 4476442"/>
              <a:gd name="connsiteY3" fmla="*/ 457200 h 2514286"/>
              <a:gd name="connsiteX4" fmla="*/ 2828396 w 4476442"/>
              <a:gd name="connsiteY4" fmla="*/ 457200 h 2514286"/>
              <a:gd name="connsiteX5" fmla="*/ 2764600 w 4476442"/>
              <a:gd name="connsiteY5" fmla="*/ 467832 h 2514286"/>
              <a:gd name="connsiteX6" fmla="*/ 2456256 w 4476442"/>
              <a:gd name="connsiteY6" fmla="*/ 808074 h 2514286"/>
              <a:gd name="connsiteX7" fmla="*/ 2264870 w 4476442"/>
              <a:gd name="connsiteY7" fmla="*/ 1201479 h 2514286"/>
              <a:gd name="connsiteX8" fmla="*/ 1882098 w 4476442"/>
              <a:gd name="connsiteY8" fmla="*/ 1137683 h 2514286"/>
              <a:gd name="connsiteX9" fmla="*/ 1435531 w 4476442"/>
              <a:gd name="connsiteY9" fmla="*/ 1392865 h 2514286"/>
              <a:gd name="connsiteX10" fmla="*/ 1339837 w 4476442"/>
              <a:gd name="connsiteY10" fmla="*/ 1658679 h 2514286"/>
              <a:gd name="connsiteX11" fmla="*/ 1180349 w 4476442"/>
              <a:gd name="connsiteY11" fmla="*/ 1977655 h 2514286"/>
              <a:gd name="connsiteX12" fmla="*/ 1042126 w 4476442"/>
              <a:gd name="connsiteY12" fmla="*/ 2137144 h 2514286"/>
              <a:gd name="connsiteX13" fmla="*/ 755047 w 4476442"/>
              <a:gd name="connsiteY13" fmla="*/ 2498651 h 2514286"/>
              <a:gd name="connsiteX14" fmla="*/ 117093 w 4476442"/>
              <a:gd name="connsiteY14" fmla="*/ 2434855 h 2514286"/>
              <a:gd name="connsiteX15" fmla="*/ 135 w 4476442"/>
              <a:gd name="connsiteY15" fmla="*/ 2307265 h 2514286"/>
              <a:gd name="connsiteX16" fmla="*/ 135 w 4476442"/>
              <a:gd name="connsiteY16" fmla="*/ 2307265 h 25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6442" h="2514286">
                <a:moveTo>
                  <a:pt x="4476442" y="0"/>
                </a:moveTo>
                <a:cubicBezTo>
                  <a:pt x="4366572" y="46074"/>
                  <a:pt x="4256703" y="92148"/>
                  <a:pt x="4146833" y="127590"/>
                </a:cubicBezTo>
                <a:cubicBezTo>
                  <a:pt x="4036963" y="163032"/>
                  <a:pt x="3967852" y="157716"/>
                  <a:pt x="3817224" y="212651"/>
                </a:cubicBezTo>
                <a:cubicBezTo>
                  <a:pt x="3666596" y="267586"/>
                  <a:pt x="3407870" y="416442"/>
                  <a:pt x="3243065" y="457200"/>
                </a:cubicBezTo>
                <a:cubicBezTo>
                  <a:pt x="3078260" y="497958"/>
                  <a:pt x="2908140" y="455428"/>
                  <a:pt x="2828396" y="457200"/>
                </a:cubicBezTo>
                <a:cubicBezTo>
                  <a:pt x="2748652" y="458972"/>
                  <a:pt x="2826623" y="409353"/>
                  <a:pt x="2764600" y="467832"/>
                </a:cubicBezTo>
                <a:cubicBezTo>
                  <a:pt x="2702577" y="526311"/>
                  <a:pt x="2539544" y="685800"/>
                  <a:pt x="2456256" y="808074"/>
                </a:cubicBezTo>
                <a:cubicBezTo>
                  <a:pt x="2372968" y="930348"/>
                  <a:pt x="2360563" y="1146544"/>
                  <a:pt x="2264870" y="1201479"/>
                </a:cubicBezTo>
                <a:cubicBezTo>
                  <a:pt x="2169177" y="1256414"/>
                  <a:pt x="2020321" y="1105785"/>
                  <a:pt x="1882098" y="1137683"/>
                </a:cubicBezTo>
                <a:cubicBezTo>
                  <a:pt x="1743875" y="1169581"/>
                  <a:pt x="1525908" y="1306032"/>
                  <a:pt x="1435531" y="1392865"/>
                </a:cubicBezTo>
                <a:cubicBezTo>
                  <a:pt x="1345154" y="1479698"/>
                  <a:pt x="1382367" y="1561214"/>
                  <a:pt x="1339837" y="1658679"/>
                </a:cubicBezTo>
                <a:cubicBezTo>
                  <a:pt x="1297307" y="1756144"/>
                  <a:pt x="1229967" y="1897911"/>
                  <a:pt x="1180349" y="1977655"/>
                </a:cubicBezTo>
                <a:cubicBezTo>
                  <a:pt x="1130731" y="2057399"/>
                  <a:pt x="1113010" y="2050311"/>
                  <a:pt x="1042126" y="2137144"/>
                </a:cubicBezTo>
                <a:cubicBezTo>
                  <a:pt x="971242" y="2223977"/>
                  <a:pt x="909219" y="2449033"/>
                  <a:pt x="755047" y="2498651"/>
                </a:cubicBezTo>
                <a:cubicBezTo>
                  <a:pt x="600875" y="2548269"/>
                  <a:pt x="242912" y="2466753"/>
                  <a:pt x="117093" y="2434855"/>
                </a:cubicBezTo>
                <a:cubicBezTo>
                  <a:pt x="-8726" y="2402957"/>
                  <a:pt x="135" y="2307265"/>
                  <a:pt x="135" y="2307265"/>
                </a:cubicBezTo>
                <a:lnTo>
                  <a:pt x="135" y="2307265"/>
                </a:lnTo>
              </a:path>
            </a:pathLst>
          </a:cu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4941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85" y="175437"/>
            <a:ext cx="3097619" cy="2323214"/>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16686" b="4084"/>
          <a:stretch/>
        </p:blipFill>
        <p:spPr>
          <a:xfrm>
            <a:off x="3703673" y="101009"/>
            <a:ext cx="2776830" cy="239764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51182" y="400050"/>
            <a:ext cx="2392326" cy="1794245"/>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2874" y="118287"/>
            <a:ext cx="3143693" cy="2357770"/>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7144" y="4020435"/>
            <a:ext cx="3072809" cy="2304607"/>
          </a:xfrm>
          <a:prstGeom prst="rect">
            <a:avLst/>
          </a:prstGeom>
        </p:spPr>
      </p:pic>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l="11338" t="-1" b="1444"/>
          <a:stretch/>
        </p:blipFill>
        <p:spPr>
          <a:xfrm rot="324096">
            <a:off x="2609588" y="2971645"/>
            <a:ext cx="3896390" cy="3248397"/>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9468">
            <a:off x="9267996" y="2931991"/>
            <a:ext cx="2708844" cy="3492983"/>
          </a:xfrm>
          <a:prstGeom prst="rect">
            <a:avLst/>
          </a:prstGeom>
        </p:spPr>
      </p:pic>
      <p:sp>
        <p:nvSpPr>
          <p:cNvPr id="9" name="Textfeld 8"/>
          <p:cNvSpPr txBox="1"/>
          <p:nvPr/>
        </p:nvSpPr>
        <p:spPr>
          <a:xfrm>
            <a:off x="191385" y="2732567"/>
            <a:ext cx="2530550" cy="369332"/>
          </a:xfrm>
          <a:prstGeom prst="rect">
            <a:avLst/>
          </a:prstGeom>
          <a:noFill/>
        </p:spPr>
        <p:txBody>
          <a:bodyPr wrap="square" rtlCol="0">
            <a:spAutoFit/>
          </a:bodyPr>
          <a:lstStyle/>
          <a:p>
            <a:r>
              <a:rPr lang="de-DE" dirty="0" smtClean="0"/>
              <a:t>Am </a:t>
            </a:r>
            <a:r>
              <a:rPr lang="de-DE" dirty="0" err="1" smtClean="0"/>
              <a:t>Neißer</a:t>
            </a:r>
            <a:r>
              <a:rPr lang="de-DE" dirty="0" smtClean="0"/>
              <a:t> See</a:t>
            </a:r>
            <a:endParaRPr lang="de-DE" dirty="0"/>
          </a:p>
        </p:txBody>
      </p:sp>
      <p:sp>
        <p:nvSpPr>
          <p:cNvPr id="10" name="Textfeld 9"/>
          <p:cNvSpPr txBox="1"/>
          <p:nvPr/>
        </p:nvSpPr>
        <p:spPr>
          <a:xfrm>
            <a:off x="6358270" y="2649790"/>
            <a:ext cx="2998382" cy="369332"/>
          </a:xfrm>
          <a:prstGeom prst="rect">
            <a:avLst/>
          </a:prstGeom>
          <a:noFill/>
        </p:spPr>
        <p:txBody>
          <a:bodyPr wrap="square" rtlCol="0">
            <a:spAutoFit/>
          </a:bodyPr>
          <a:lstStyle/>
          <a:p>
            <a:r>
              <a:rPr lang="de-DE" dirty="0" smtClean="0"/>
              <a:t>Feldweg, Weite, Wind...</a:t>
            </a:r>
            <a:endParaRPr lang="de-DE" dirty="0"/>
          </a:p>
        </p:txBody>
      </p:sp>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550852" y="4088153"/>
            <a:ext cx="2370469" cy="1777852"/>
          </a:xfrm>
          <a:prstGeom prst="rect">
            <a:avLst/>
          </a:prstGeom>
        </p:spPr>
      </p:pic>
      <p:sp>
        <p:nvSpPr>
          <p:cNvPr id="13" name="Textfeld 12"/>
          <p:cNvSpPr txBox="1"/>
          <p:nvPr/>
        </p:nvSpPr>
        <p:spPr>
          <a:xfrm>
            <a:off x="2721934" y="6464595"/>
            <a:ext cx="7006857" cy="369332"/>
          </a:xfrm>
          <a:prstGeom prst="rect">
            <a:avLst/>
          </a:prstGeom>
          <a:noFill/>
        </p:spPr>
        <p:txBody>
          <a:bodyPr wrap="square" rtlCol="0">
            <a:spAutoFit/>
          </a:bodyPr>
          <a:lstStyle/>
          <a:p>
            <a:r>
              <a:rPr lang="de-DE" dirty="0" smtClean="0"/>
              <a:t>In </a:t>
            </a:r>
            <a:r>
              <a:rPr lang="de-DE" dirty="0" err="1" smtClean="0"/>
              <a:t>Ochmutów</a:t>
            </a:r>
            <a:r>
              <a:rPr lang="de-DE" dirty="0" smtClean="0"/>
              <a:t> ist viel zu sehn ..., nur die Tourist-Info ist unterirdisch.</a:t>
            </a:r>
            <a:endParaRPr lang="de-DE" dirty="0"/>
          </a:p>
        </p:txBody>
      </p:sp>
    </p:spTree>
    <p:extLst>
      <p:ext uri="{BB962C8B-B14F-4D97-AF65-F5344CB8AC3E}">
        <p14:creationId xmlns:p14="http://schemas.microsoft.com/office/powerpoint/2010/main" val="269280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5118" r="-606"/>
          <a:stretch/>
        </p:blipFill>
        <p:spPr>
          <a:xfrm>
            <a:off x="0" y="144355"/>
            <a:ext cx="9476509" cy="6703012"/>
          </a:xfrm>
          <a:prstGeom prst="rect">
            <a:avLst/>
          </a:prstGeom>
        </p:spPr>
      </p:pic>
      <p:sp>
        <p:nvSpPr>
          <p:cNvPr id="3" name="Textfeld 2"/>
          <p:cNvSpPr txBox="1"/>
          <p:nvPr/>
        </p:nvSpPr>
        <p:spPr>
          <a:xfrm>
            <a:off x="9864436" y="1551709"/>
            <a:ext cx="2059709" cy="2585323"/>
          </a:xfrm>
          <a:prstGeom prst="rect">
            <a:avLst/>
          </a:prstGeom>
          <a:noFill/>
        </p:spPr>
        <p:txBody>
          <a:bodyPr wrap="square" rtlCol="0">
            <a:spAutoFit/>
          </a:bodyPr>
          <a:lstStyle/>
          <a:p>
            <a:r>
              <a:rPr lang="de-DE" dirty="0" smtClean="0"/>
              <a:t>Die grün eingezeichneten Straßen/ Wege sind samt ihren Sehenswürdigkeiten zukünftigen Wanderern auf die Via </a:t>
            </a:r>
            <a:r>
              <a:rPr lang="de-DE" dirty="0" err="1" smtClean="0"/>
              <a:t>Exulantis</a:t>
            </a:r>
            <a:r>
              <a:rPr lang="de-DE" dirty="0" smtClean="0"/>
              <a:t> zu empfehlen. </a:t>
            </a:r>
            <a:endParaRPr lang="de-DE" dirty="0"/>
          </a:p>
        </p:txBody>
      </p:sp>
    </p:spTree>
    <p:extLst>
      <p:ext uri="{BB962C8B-B14F-4D97-AF65-F5344CB8AC3E}">
        <p14:creationId xmlns:p14="http://schemas.microsoft.com/office/powerpoint/2010/main" val="14992189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2465</Words>
  <Application>Microsoft Office PowerPoint</Application>
  <PresentationFormat>Breitbild</PresentationFormat>
  <Paragraphs>124</Paragraphs>
  <Slides>35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Arial</vt:lpstr>
      <vt:lpstr>Calibri</vt:lpstr>
      <vt:lpstr>Calibri Light</vt:lpstr>
      <vt:lpstr>Roboto Condensed</vt:lpstr>
      <vt:lpstr>Office</vt:lpstr>
      <vt:lpstr>Via Exulantis  2021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Carstens, Benigna</dc:creator>
  <cp:lastModifiedBy>Carstens, Benigna</cp:lastModifiedBy>
  <cp:revision>68</cp:revision>
  <dcterms:created xsi:type="dcterms:W3CDTF">2021-08-24T18:49:12Z</dcterms:created>
  <dcterms:modified xsi:type="dcterms:W3CDTF">2021-08-27T05:47:14Z</dcterms:modified>
</cp:coreProperties>
</file>