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1" r:id="rId26"/>
    <p:sldId id="280"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4" r:id="rId40"/>
    <p:sldId id="297" r:id="rId41"/>
    <p:sldId id="295" r:id="rId42"/>
    <p:sldId id="298" r:id="rId43"/>
    <p:sldId id="296" r:id="rId44"/>
    <p:sldId id="299" r:id="rId45"/>
    <p:sldId id="300" r:id="rId46"/>
    <p:sldId id="301" r:id="rId47"/>
    <p:sldId id="303" r:id="rId48"/>
    <p:sldId id="305"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2EC"/>
    <a:srgbClr val="4BB709"/>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E42A7-373F-4069-9A73-60350DC4EDE2}" type="datetimeFigureOut">
              <a:rPr lang="de-DE" smtClean="0"/>
              <a:t>27.08.2021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32DEE-FA01-4405-B4D7-93A5AAD14C8F}" type="slidenum">
              <a:rPr lang="de-DE" smtClean="0"/>
              <a:t>‹Nr.›</a:t>
            </a:fld>
            <a:endParaRPr lang="de-DE"/>
          </a:p>
        </p:txBody>
      </p:sp>
    </p:spTree>
    <p:extLst>
      <p:ext uri="{BB962C8B-B14F-4D97-AF65-F5344CB8AC3E}">
        <p14:creationId xmlns:p14="http://schemas.microsoft.com/office/powerpoint/2010/main" val="385910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107446E-C937-4FAE-8437-06B096F9A96D}"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1334386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107446E-C937-4FAE-8437-06B096F9A96D}"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228007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107446E-C937-4FAE-8437-06B096F9A96D}"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81188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107446E-C937-4FAE-8437-06B096F9A96D}"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259078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6107446E-C937-4FAE-8437-06B096F9A96D}" type="datetimeFigureOut">
              <a:rPr lang="de-DE" smtClean="0"/>
              <a:t>27.08.2021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186756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107446E-C937-4FAE-8437-06B096F9A96D}"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243903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107446E-C937-4FAE-8437-06B096F9A96D}" type="datetimeFigureOut">
              <a:rPr lang="de-DE" smtClean="0"/>
              <a:t>27.08.2021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4639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107446E-C937-4FAE-8437-06B096F9A96D}" type="datetimeFigureOut">
              <a:rPr lang="de-DE" smtClean="0"/>
              <a:t>27.08.2021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74426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107446E-C937-4FAE-8437-06B096F9A96D}" type="datetimeFigureOut">
              <a:rPr lang="de-DE" smtClean="0"/>
              <a:t>27.08.2021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105152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107446E-C937-4FAE-8437-06B096F9A96D}"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208321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107446E-C937-4FAE-8437-06B096F9A96D}" type="datetimeFigureOut">
              <a:rPr lang="de-DE" smtClean="0"/>
              <a:t>27.08.2021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15FFA35-4641-429B-B05D-808314870D0A}" type="slidenum">
              <a:rPr lang="de-DE" smtClean="0"/>
              <a:t>‹Nr.›</a:t>
            </a:fld>
            <a:endParaRPr lang="de-DE"/>
          </a:p>
        </p:txBody>
      </p:sp>
    </p:spTree>
    <p:extLst>
      <p:ext uri="{BB962C8B-B14F-4D97-AF65-F5344CB8AC3E}">
        <p14:creationId xmlns:p14="http://schemas.microsoft.com/office/powerpoint/2010/main" val="415466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7446E-C937-4FAE-8437-06B096F9A96D}" type="datetimeFigureOut">
              <a:rPr lang="de-DE" smtClean="0"/>
              <a:t>27.08.2021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FFA35-4641-429B-B05D-808314870D0A}" type="slidenum">
              <a:rPr lang="de-DE" smtClean="0"/>
              <a:t>‹Nr.›</a:t>
            </a:fld>
            <a:endParaRPr lang="de-DE"/>
          </a:p>
        </p:txBody>
      </p:sp>
    </p:spTree>
    <p:extLst>
      <p:ext uri="{BB962C8B-B14F-4D97-AF65-F5344CB8AC3E}">
        <p14:creationId xmlns:p14="http://schemas.microsoft.com/office/powerpoint/2010/main" val="614237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8.jpeg"/><Relationship Id="rId5" Type="http://schemas.openxmlformats.org/officeDocument/2006/relationships/image" Target="../media/image24.jpeg"/><Relationship Id="rId10" Type="http://schemas.microsoft.com/office/2007/relationships/hdphoto" Target="../media/hdphoto2.wdp"/><Relationship Id="rId4" Type="http://schemas.openxmlformats.org/officeDocument/2006/relationships/image" Target="../media/image23.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11" Type="http://schemas.microsoft.com/office/2007/relationships/hdphoto" Target="../media/hdphoto3.wdp"/><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9.xml.rels><?xml version="1.0" encoding="UTF-8" standalone="yes"?>
<Relationships xmlns="http://schemas.openxmlformats.org/package/2006/relationships"><Relationship Id="rId8" Type="http://schemas.openxmlformats.org/officeDocument/2006/relationships/hyperlink" Target="https://de.wikipedia.org/wiki/Reformation" TargetMode="External"/><Relationship Id="rId13" Type="http://schemas.openxmlformats.org/officeDocument/2006/relationships/hyperlink" Target="https://de.wikipedia.org/wiki/Pest" TargetMode="External"/><Relationship Id="rId18" Type="http://schemas.openxmlformats.org/officeDocument/2006/relationships/hyperlink" Target="https://de.wikipedia.org/wiki/Prudnik#cite_note-5" TargetMode="External"/><Relationship Id="rId3" Type="http://schemas.openxmlformats.org/officeDocument/2006/relationships/image" Target="../media/image122.jpeg"/><Relationship Id="rId7" Type="http://schemas.openxmlformats.org/officeDocument/2006/relationships/hyperlink" Target="https://de.wikipedia.org/wiki/Georg_Friedrich_I._(Brandenburg-Ansbach-Kulmbach)" TargetMode="External"/><Relationship Id="rId12" Type="http://schemas.openxmlformats.org/officeDocument/2006/relationships/hyperlink" Target="https://de.wikipedia.org/wiki/Drei%C3%9Figj%C3%A4hriger_Krieg" TargetMode="External"/><Relationship Id="rId17" Type="http://schemas.openxmlformats.org/officeDocument/2006/relationships/hyperlink" Target="https://de.wikipedia.org/wiki/K%C3%B6nigsstadt_(B%C3%B6hmen)" TargetMode="External"/><Relationship Id="rId2" Type="http://schemas.openxmlformats.org/officeDocument/2006/relationships/image" Target="../media/image121.jpeg"/><Relationship Id="rId16" Type="http://schemas.openxmlformats.org/officeDocument/2006/relationships/hyperlink" Target="https://de.wikipedia.org/wiki/Kapuziner" TargetMode="External"/><Relationship Id="rId20" Type="http://schemas.openxmlformats.org/officeDocument/2006/relationships/hyperlink" Target="https://de.wikipedia.org/wiki/Franziskaner_(OFM)" TargetMode="External"/><Relationship Id="rId1" Type="http://schemas.openxmlformats.org/officeDocument/2006/relationships/slideLayout" Target="../slideLayouts/slideLayout7.xml"/><Relationship Id="rId6" Type="http://schemas.openxmlformats.org/officeDocument/2006/relationships/hyperlink" Target="https://de.wikipedia.org/wiki/Georg_(Brandenburg-Ansbach-Kulmbach)" TargetMode="External"/><Relationship Id="rId11" Type="http://schemas.openxmlformats.org/officeDocument/2006/relationships/hyperlink" Target="https://de.wikipedia.org/wiki/Saurma_(Adelsgeschlecht)" TargetMode="External"/><Relationship Id="rId5" Type="http://schemas.openxmlformats.org/officeDocument/2006/relationships/image" Target="../media/image124.jpeg"/><Relationship Id="rId15" Type="http://schemas.openxmlformats.org/officeDocument/2006/relationships/hyperlink" Target="https://de.wikipedia.org/wiki/Gegenreformation" TargetMode="External"/><Relationship Id="rId10" Type="http://schemas.openxmlformats.org/officeDocument/2006/relationships/hyperlink" Target="https://de.wikipedia.org/wiki/Isabella_Jagiellonica" TargetMode="External"/><Relationship Id="rId19" Type="http://schemas.openxmlformats.org/officeDocument/2006/relationships/hyperlink" Target="https://de.wikipedia.org/wiki/Barmherzige_Br%C3%BCder" TargetMode="External"/><Relationship Id="rId4" Type="http://schemas.openxmlformats.org/officeDocument/2006/relationships/image" Target="../media/image123.jpeg"/><Relationship Id="rId9" Type="http://schemas.openxmlformats.org/officeDocument/2006/relationships/hyperlink" Target="https://de.wikipedia.org/wiki/Kirchenpatronat" TargetMode="External"/><Relationship Id="rId14" Type="http://schemas.openxmlformats.org/officeDocument/2006/relationships/hyperlink" Target="https://de.wikipedia.org/wiki/Erzbistum_Bresla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slideLayout" Target="../slideLayouts/slideLayout7.xml"/><Relationship Id="rId7" Type="http://schemas.openxmlformats.org/officeDocument/2006/relationships/image" Target="../media/image128.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48.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1242146"/>
          </a:xfrm>
        </p:spPr>
        <p:txBody>
          <a:bodyPr/>
          <a:lstStyle/>
          <a:p>
            <a:r>
              <a:rPr lang="de-DE" dirty="0" smtClean="0"/>
              <a:t>Via </a:t>
            </a:r>
            <a:r>
              <a:rPr lang="de-DE" dirty="0" err="1" smtClean="0"/>
              <a:t>Exulantis</a:t>
            </a:r>
            <a:r>
              <a:rPr lang="de-DE" dirty="0" smtClean="0"/>
              <a:t> 2021</a:t>
            </a:r>
            <a:endParaRPr lang="de-DE" dirty="0"/>
          </a:p>
        </p:txBody>
      </p:sp>
      <p:sp>
        <p:nvSpPr>
          <p:cNvPr id="3" name="Untertitel 2"/>
          <p:cNvSpPr>
            <a:spLocks noGrp="1"/>
          </p:cNvSpPr>
          <p:nvPr>
            <p:ph type="subTitle" idx="1"/>
          </p:nvPr>
        </p:nvSpPr>
        <p:spPr>
          <a:xfrm>
            <a:off x="1524000" y="4017674"/>
            <a:ext cx="9144000" cy="2290762"/>
          </a:xfrm>
        </p:spPr>
        <p:txBody>
          <a:bodyPr/>
          <a:lstStyle/>
          <a:p>
            <a:r>
              <a:rPr lang="de-DE" dirty="0" smtClean="0"/>
              <a:t>Von </a:t>
            </a:r>
            <a:r>
              <a:rPr lang="de-DE" dirty="0" err="1" smtClean="0"/>
              <a:t>Suchdol</a:t>
            </a:r>
            <a:r>
              <a:rPr lang="de-DE" dirty="0" smtClean="0"/>
              <a:t> </a:t>
            </a:r>
            <a:r>
              <a:rPr lang="de-DE" dirty="0" err="1" smtClean="0"/>
              <a:t>nad</a:t>
            </a:r>
            <a:r>
              <a:rPr lang="de-DE" dirty="0" smtClean="0"/>
              <a:t> </a:t>
            </a:r>
            <a:r>
              <a:rPr lang="de-DE" dirty="0" err="1" smtClean="0"/>
              <a:t>Odrou</a:t>
            </a:r>
            <a:r>
              <a:rPr lang="de-DE" dirty="0" smtClean="0"/>
              <a:t> nach Herrnhut-Berthelsdorf </a:t>
            </a:r>
          </a:p>
          <a:p>
            <a:r>
              <a:rPr lang="de-DE" dirty="0" smtClean="0"/>
              <a:t>Eine Fahrradpilgertour in (6) 5 Tagen</a:t>
            </a:r>
          </a:p>
          <a:p>
            <a:r>
              <a:rPr lang="de-DE" dirty="0" smtClean="0"/>
              <a:t>Auf den Spuren der mährischen Gründer</a:t>
            </a:r>
          </a:p>
          <a:p>
            <a:r>
              <a:rPr lang="de-DE" dirty="0" smtClean="0"/>
              <a:t>der Herrnhuter Brüdergemeine als missionarischer Kirche</a:t>
            </a:r>
          </a:p>
          <a:p>
            <a:r>
              <a:rPr lang="de-DE" dirty="0" smtClean="0"/>
              <a:t>16.- 22. </a:t>
            </a:r>
            <a:r>
              <a:rPr lang="de-DE" dirty="0"/>
              <a:t>A</a:t>
            </a:r>
            <a:r>
              <a:rPr lang="de-DE" dirty="0" smtClean="0"/>
              <a:t>ugust 2021</a:t>
            </a:r>
          </a:p>
          <a:p>
            <a:endParaRPr lang="de-DE" dirty="0"/>
          </a:p>
        </p:txBody>
      </p:sp>
    </p:spTree>
    <p:extLst>
      <p:ext uri="{BB962C8B-B14F-4D97-AF65-F5344CB8AC3E}">
        <p14:creationId xmlns:p14="http://schemas.microsoft.com/office/powerpoint/2010/main" val="1396911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17130"/>
          </a:xfrm>
        </p:spPr>
        <p:txBody>
          <a:bodyPr>
            <a:normAutofit fontScale="90000"/>
          </a:bodyPr>
          <a:lstStyle/>
          <a:p>
            <a:r>
              <a:rPr lang="de-DE" dirty="0" smtClean="0"/>
              <a:t>Eine Nachtwanderung zur Waldkirche und eine Turmbesteigung</a:t>
            </a:r>
            <a:endParaRPr lang="de-DE" dirty="0"/>
          </a:p>
        </p:txBody>
      </p:sp>
      <p:sp>
        <p:nvSpPr>
          <p:cNvPr id="3" name="Inhaltsplatzhalter 2"/>
          <p:cNvSpPr>
            <a:spLocks noGrp="1"/>
          </p:cNvSpPr>
          <p:nvPr>
            <p:ph idx="1"/>
          </p:nvPr>
        </p:nvSpPr>
        <p:spPr>
          <a:xfrm>
            <a:off x="711200" y="1422400"/>
            <a:ext cx="10871200" cy="5237018"/>
          </a:xfrm>
        </p:spPr>
        <p:txBody>
          <a:bodyPr>
            <a:normAutofit fontScale="77500" lnSpcReduction="20000"/>
          </a:bodyPr>
          <a:lstStyle/>
          <a:p>
            <a:pPr marL="0" indent="0">
              <a:buNone/>
            </a:pPr>
            <a:r>
              <a:rPr lang="de-DE" dirty="0" smtClean="0"/>
              <a:t>In der Vereinssitzung erfahre ich von den beeindruckenden Aktivitäten des Moravian und seiner Handvoll Mitglieder : Publikationen, z. B. schreibt David... gerade ein Comic über David </a:t>
            </a:r>
            <a:r>
              <a:rPr lang="de-DE" dirty="0" err="1" smtClean="0"/>
              <a:t>Zeisberger</a:t>
            </a:r>
            <a:r>
              <a:rPr lang="de-DE" dirty="0" smtClean="0"/>
              <a:t>, Konferenzen (die nächste, eben über </a:t>
            </a:r>
            <a:r>
              <a:rPr lang="de-DE" dirty="0" err="1" smtClean="0"/>
              <a:t>Zeisberger</a:t>
            </a:r>
            <a:r>
              <a:rPr lang="de-DE" dirty="0" smtClean="0"/>
              <a:t>, vom 24.-26.09.21), Beschilderungen, Einrichtung eines neuen Gedenkortes... Danach war es dunkel, aber der Regen hatte nachgelassen – und weil ich ja ursprünglich am 17. August gegen 7:00 Uhr starten wollte, schloss sich eine erste Besichtigungstour mit Daniel </a:t>
            </a:r>
            <a:r>
              <a:rPr lang="de-DE" dirty="0" err="1" smtClean="0"/>
              <a:t>Říčán</a:t>
            </a:r>
            <a:r>
              <a:rPr lang="de-DE" dirty="0" smtClean="0"/>
              <a:t> an. Diese begann mit einer Art feuchten Nachwanderung, denn die Waldkirche, ein Gedenkort an die illegalen evangelischen Gottesdienste nach 1620 liegt in einem Feuchtgebiet. Allerdings gingen die ersten Missionare noch tiefer in der </a:t>
            </a:r>
            <a:r>
              <a:rPr lang="de-DE" dirty="0"/>
              <a:t>N</a:t>
            </a:r>
            <a:r>
              <a:rPr lang="de-DE" dirty="0" smtClean="0"/>
              <a:t>acht auf ihre Flucht: halb zehn abends. Bis heute werden in der Waldkirche jährlich Gottesdienste gefeiert im Gedenken an die Zeit der „Finsternis“, wie die Epoche genannt wird, in der der evangelische Glaube in Böhmen und Mähren unter Strafe stand. Bei dieser Rundtour sehen wir auch noch die „Kanzel </a:t>
            </a:r>
            <a:r>
              <a:rPr lang="de-DE" dirty="0" err="1" smtClean="0"/>
              <a:t>Komenskýs</a:t>
            </a:r>
            <a:r>
              <a:rPr lang="de-DE" dirty="0" smtClean="0"/>
              <a:t>“ und natürlich die Evangelische Kirche, in deren Pfarrhaus Daniel seine Kindheit verlebt hat, in einem lebendigen offenen Pfarrhaus, „wie es sein soll“. Danach bekomme ich noch symbolisch den Moravian-Hut aufgesetzt, er soll einer alten </a:t>
            </a:r>
            <a:r>
              <a:rPr lang="de-DE" dirty="0" err="1" smtClean="0"/>
              <a:t>Suchdoler</a:t>
            </a:r>
            <a:r>
              <a:rPr lang="de-DE" dirty="0" smtClean="0"/>
              <a:t> Tracht entstammen, aber als Ersatz für meinen neuen Fahrradhelm eignet er sich schlecht – und auch die ersten </a:t>
            </a:r>
            <a:r>
              <a:rPr lang="de-DE" dirty="0" err="1" smtClean="0"/>
              <a:t>Exulanten</a:t>
            </a:r>
            <a:r>
              <a:rPr lang="de-DE" dirty="0" smtClean="0"/>
              <a:t> werden alles andere getan haben, als sich mit solch einer verräterischen Kopfbedeckung auf ihre Flucht zu begeben. </a:t>
            </a:r>
          </a:p>
          <a:p>
            <a:pPr marL="0" indent="0">
              <a:buNone/>
            </a:pPr>
            <a:r>
              <a:rPr lang="de-DE" dirty="0" smtClean="0"/>
              <a:t>Der erste Abend endet passend mit einem österreichischen </a:t>
            </a:r>
            <a:r>
              <a:rPr lang="de-DE" dirty="0" err="1" smtClean="0"/>
              <a:t>Zweigelt</a:t>
            </a:r>
            <a:r>
              <a:rPr lang="de-DE" dirty="0" smtClean="0"/>
              <a:t> – und vielen guten Tipps für die Tour. Das Heft über die Via </a:t>
            </a:r>
            <a:r>
              <a:rPr lang="de-DE" dirty="0" err="1" smtClean="0"/>
              <a:t>Exulantis</a:t>
            </a:r>
            <a:r>
              <a:rPr lang="de-DE" dirty="0" smtClean="0"/>
              <a:t> werde ich fast jeden Tag zur Hand nehmen. Danke!</a:t>
            </a:r>
          </a:p>
          <a:p>
            <a:pPr marL="0" indent="0">
              <a:buNone/>
            </a:pPr>
            <a:endParaRPr lang="de-DE" dirty="0"/>
          </a:p>
        </p:txBody>
      </p:sp>
    </p:spTree>
    <p:extLst>
      <p:ext uri="{BB962C8B-B14F-4D97-AF65-F5344CB8AC3E}">
        <p14:creationId xmlns:p14="http://schemas.microsoft.com/office/powerpoint/2010/main" val="1257882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618" r="38047" b="30606"/>
          <a:stretch/>
        </p:blipFill>
        <p:spPr>
          <a:xfrm rot="5400000">
            <a:off x="90202" y="528634"/>
            <a:ext cx="3115795" cy="2594238"/>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98044" y="601038"/>
            <a:ext cx="2665460" cy="1999095"/>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82954" y="599691"/>
            <a:ext cx="2667000" cy="200025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639" y="274336"/>
            <a:ext cx="3214060" cy="2410545"/>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l="10773" t="2233" r="13266" b="977"/>
          <a:stretch/>
        </p:blipFill>
        <p:spPr>
          <a:xfrm rot="5400000">
            <a:off x="9494443" y="4199442"/>
            <a:ext cx="2369778" cy="2264734"/>
          </a:xfrm>
          <a:prstGeom prst="rect">
            <a:avLst/>
          </a:prstGeom>
        </p:spPr>
      </p:pic>
      <p:pic>
        <p:nvPicPr>
          <p:cNvPr id="9" name="Grafik 8"/>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32000"/>
                    </a14:imgEffect>
                  </a14:imgLayer>
                </a14:imgProps>
              </a:ext>
              <a:ext uri="{28A0092B-C50C-407E-A947-70E740481C1C}">
                <a14:useLocalDpi xmlns:a14="http://schemas.microsoft.com/office/drawing/2010/main" val="0"/>
              </a:ext>
            </a:extLst>
          </a:blip>
          <a:srcRect t="2298" r="17311"/>
          <a:stretch/>
        </p:blipFill>
        <p:spPr>
          <a:xfrm rot="5400000">
            <a:off x="5080600" y="3546379"/>
            <a:ext cx="2235508" cy="1981035"/>
          </a:xfrm>
          <a:prstGeom prst="rect">
            <a:avLst/>
          </a:prstGeom>
        </p:spPr>
      </p:pic>
      <p:pic>
        <p:nvPicPr>
          <p:cNvPr id="10" name="Grafik 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8000"/>
                    </a14:imgEffect>
                  </a14:imgLayer>
                </a14:imgProps>
              </a:ext>
              <a:ext uri="{28A0092B-C50C-407E-A947-70E740481C1C}">
                <a14:useLocalDpi xmlns:a14="http://schemas.microsoft.com/office/drawing/2010/main" val="0"/>
              </a:ext>
            </a:extLst>
          </a:blip>
          <a:stretch>
            <a:fillRect/>
          </a:stretch>
        </p:blipFill>
        <p:spPr>
          <a:xfrm rot="5400000">
            <a:off x="2851926" y="3955077"/>
            <a:ext cx="1892889" cy="1419668"/>
          </a:xfrm>
          <a:prstGeom prst="rect">
            <a:avLst/>
          </a:prstGeom>
        </p:spPr>
      </p:pic>
      <p:pic>
        <p:nvPicPr>
          <p:cNvPr id="11" name="Grafik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291" y="3718465"/>
            <a:ext cx="2528124" cy="1896093"/>
          </a:xfrm>
          <a:prstGeom prst="rect">
            <a:avLst/>
          </a:prstGeom>
        </p:spPr>
      </p:pic>
      <p:pic>
        <p:nvPicPr>
          <p:cNvPr id="12" name="Grafik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385749" y="4648300"/>
            <a:ext cx="1672745" cy="1254559"/>
          </a:xfrm>
          <a:prstGeom prst="rect">
            <a:avLst/>
          </a:prstGeom>
        </p:spPr>
      </p:pic>
      <p:sp>
        <p:nvSpPr>
          <p:cNvPr id="13" name="Textfeld 12"/>
          <p:cNvSpPr txBox="1"/>
          <p:nvPr/>
        </p:nvSpPr>
        <p:spPr>
          <a:xfrm>
            <a:off x="3131226" y="2966197"/>
            <a:ext cx="4283827" cy="646331"/>
          </a:xfrm>
          <a:prstGeom prst="rect">
            <a:avLst/>
          </a:prstGeom>
          <a:noFill/>
        </p:spPr>
        <p:txBody>
          <a:bodyPr wrap="square" rtlCol="0">
            <a:spAutoFit/>
          </a:bodyPr>
          <a:lstStyle/>
          <a:p>
            <a:r>
              <a:rPr lang="de-DE" dirty="0" smtClean="0"/>
              <a:t>Nicht schön, aber dokumentarisch: Fotos aus der Waldkirche</a:t>
            </a:r>
            <a:endParaRPr lang="de-DE" dirty="0"/>
          </a:p>
        </p:txBody>
      </p:sp>
      <p:sp>
        <p:nvSpPr>
          <p:cNvPr id="14" name="Textfeld 13"/>
          <p:cNvSpPr txBox="1"/>
          <p:nvPr/>
        </p:nvSpPr>
        <p:spPr>
          <a:xfrm>
            <a:off x="7440339" y="2684881"/>
            <a:ext cx="4695148" cy="1477328"/>
          </a:xfrm>
          <a:prstGeom prst="rect">
            <a:avLst/>
          </a:prstGeom>
          <a:noFill/>
        </p:spPr>
        <p:txBody>
          <a:bodyPr wrap="square" rtlCol="0">
            <a:spAutoFit/>
          </a:bodyPr>
          <a:lstStyle/>
          <a:p>
            <a:r>
              <a:rPr lang="de-DE" dirty="0" smtClean="0"/>
              <a:t>Die Jahreszahl zeigt ein Jubiläum: Jan Amos Comenius (JAK) predigte hier, unterhalb der katholischen Kirche, schon in der Illegalität, vor seiner eigenen Flucht 1628. Zu sehen sind noch die Umrisse des Stammes einer „Brüderlinde“.</a:t>
            </a:r>
            <a:endParaRPr lang="de-DE" dirty="0"/>
          </a:p>
        </p:txBody>
      </p:sp>
      <p:sp>
        <p:nvSpPr>
          <p:cNvPr id="15" name="Textfeld 14"/>
          <p:cNvSpPr txBox="1"/>
          <p:nvPr/>
        </p:nvSpPr>
        <p:spPr>
          <a:xfrm>
            <a:off x="5640572" y="2971800"/>
            <a:ext cx="65" cy="276999"/>
          </a:xfrm>
          <a:prstGeom prst="rect">
            <a:avLst/>
          </a:prstGeom>
          <a:noFill/>
        </p:spPr>
        <p:txBody>
          <a:bodyPr wrap="none" lIns="0" tIns="0" rIns="0" bIns="0" rtlCol="0">
            <a:spAutoFit/>
          </a:bodyPr>
          <a:lstStyle/>
          <a:p>
            <a:endParaRPr lang="de-DE" dirty="0"/>
          </a:p>
        </p:txBody>
      </p:sp>
      <p:sp>
        <p:nvSpPr>
          <p:cNvPr id="16" name="Textfeld 15"/>
          <p:cNvSpPr txBox="1"/>
          <p:nvPr/>
        </p:nvSpPr>
        <p:spPr>
          <a:xfrm>
            <a:off x="218572" y="5717294"/>
            <a:ext cx="6850262" cy="1200329"/>
          </a:xfrm>
          <a:prstGeom prst="rect">
            <a:avLst/>
          </a:prstGeom>
          <a:noFill/>
        </p:spPr>
        <p:txBody>
          <a:bodyPr wrap="square" rtlCol="0">
            <a:spAutoFit/>
          </a:bodyPr>
          <a:lstStyle/>
          <a:p>
            <a:r>
              <a:rPr lang="de-DE" dirty="0" smtClean="0"/>
              <a:t>Die Kirche ist viel beeindruckender als hier zu sehen.  Der tschechische Denkmalschutz entschied die Diskussion, ob die Inschriften bei der Renovierung  wie ursprünglich in Deutsch oder in Tschechisch angebracht werden sollten. </a:t>
            </a:r>
            <a:endParaRPr lang="de-DE" dirty="0"/>
          </a:p>
        </p:txBody>
      </p:sp>
      <p:sp>
        <p:nvSpPr>
          <p:cNvPr id="17" name="Textfeld 16"/>
          <p:cNvSpPr txBox="1"/>
          <p:nvPr/>
        </p:nvSpPr>
        <p:spPr>
          <a:xfrm>
            <a:off x="7440340" y="6193533"/>
            <a:ext cx="1714294" cy="646331"/>
          </a:xfrm>
          <a:prstGeom prst="rect">
            <a:avLst/>
          </a:prstGeom>
          <a:noFill/>
        </p:spPr>
        <p:txBody>
          <a:bodyPr wrap="square" rtlCol="0">
            <a:spAutoFit/>
          </a:bodyPr>
          <a:lstStyle/>
          <a:p>
            <a:r>
              <a:rPr lang="de-DE" dirty="0" smtClean="0"/>
              <a:t>Oben im Turm:</a:t>
            </a:r>
          </a:p>
          <a:p>
            <a:r>
              <a:rPr lang="de-DE" dirty="0" smtClean="0"/>
              <a:t>Der Jugendraum</a:t>
            </a:r>
            <a:endParaRPr lang="de-DE" dirty="0"/>
          </a:p>
        </p:txBody>
      </p:sp>
    </p:spTree>
    <p:extLst>
      <p:ext uri="{BB962C8B-B14F-4D97-AF65-F5344CB8AC3E}">
        <p14:creationId xmlns:p14="http://schemas.microsoft.com/office/powerpoint/2010/main" val="1559531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38200" y="365126"/>
            <a:ext cx="10515600" cy="730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1</a:t>
            </a:r>
            <a:r>
              <a:rPr lang="de-DE" dirty="0" smtClean="0"/>
              <a:t>. </a:t>
            </a:r>
            <a:r>
              <a:rPr lang="de-DE" dirty="0" smtClean="0"/>
              <a:t>Tag, 17.08.2021 von </a:t>
            </a:r>
            <a:r>
              <a:rPr lang="de-DE" dirty="0" err="1" smtClean="0"/>
              <a:t>Suchdol</a:t>
            </a:r>
            <a:r>
              <a:rPr lang="de-DE" dirty="0" smtClean="0"/>
              <a:t> nach Krnov</a:t>
            </a:r>
            <a:endParaRPr lang="de-DE" dirty="0"/>
          </a:p>
        </p:txBody>
      </p:sp>
      <p:sp>
        <p:nvSpPr>
          <p:cNvPr id="4" name="Inhaltsplatzhalter 3"/>
          <p:cNvSpPr>
            <a:spLocks noGrp="1"/>
          </p:cNvSpPr>
          <p:nvPr>
            <p:ph idx="1"/>
          </p:nvPr>
        </p:nvSpPr>
        <p:spPr>
          <a:xfrm>
            <a:off x="838200" y="1318437"/>
            <a:ext cx="10900144" cy="5337544"/>
          </a:xfrm>
        </p:spPr>
        <p:txBody>
          <a:bodyPr>
            <a:normAutofit fontScale="92500"/>
          </a:bodyPr>
          <a:lstStyle/>
          <a:p>
            <a:pPr marL="0" indent="0">
              <a:buNone/>
            </a:pPr>
            <a:r>
              <a:rPr lang="de-DE" dirty="0" smtClean="0"/>
              <a:t>Natürlich konnte ich am nächsten Morgen nicht 7:00 Uhr starten. Ich hatte ja noch gar nichts vom Museum gesehen. Außerdem regnete es in Strömen, und ich dachte nicht zum ersten Mal, dass meine Fahrt auch ganz schnell zu Ende sein könnte, denn auf einen Schauer war ich eingerichtet, auf einen Tag Radfahren im Regen aber nicht. Dabei wusste ich noch nicht mal, wie wenig </a:t>
            </a:r>
            <a:r>
              <a:rPr lang="de-DE" dirty="0"/>
              <a:t>wasserdicht meine </a:t>
            </a:r>
            <a:r>
              <a:rPr lang="de-DE" dirty="0" smtClean="0"/>
              <a:t>Schuhe waren. Mein Frühstück besorgte ich mir im nahen Supermarkt noch im Regen. Gegen acht aber klarte es auf, und so besuchte ich als erstes den nahen Park der Mährischen Brüder: zahllose Tafeln mit den Lebensdaten von hier nach </a:t>
            </a:r>
            <a:r>
              <a:rPr lang="de-DE" dirty="0"/>
              <a:t>H</a:t>
            </a:r>
            <a:r>
              <a:rPr lang="de-DE" dirty="0" smtClean="0"/>
              <a:t>errnhut und dann in alle Welt gezogenen Brüder und Schwestern. Dies war einer der Momente, in denen ich mir sagte: Es lohnt sich, nach </a:t>
            </a:r>
            <a:r>
              <a:rPr lang="de-DE" dirty="0" err="1" smtClean="0"/>
              <a:t>Suchdol</a:t>
            </a:r>
            <a:r>
              <a:rPr lang="de-DE" dirty="0" smtClean="0"/>
              <a:t> gekommen zu sein, denn gewusst hatte ich es vorher, jetzt aber hatte ich es „mit eigenen Augen gesehen“. Da ich in der Folge das eigentliche Museum nur gerade noch so im Schnelldurchgang wahrnehmen konnte, musste ich Daniel versprechen, mal mit mehr Zeit wiederzukommen.  </a:t>
            </a:r>
            <a:endParaRPr lang="de-DE" dirty="0"/>
          </a:p>
        </p:txBody>
      </p:sp>
    </p:spTree>
    <p:extLst>
      <p:ext uri="{BB962C8B-B14F-4D97-AF65-F5344CB8AC3E}">
        <p14:creationId xmlns:p14="http://schemas.microsoft.com/office/powerpoint/2010/main" val="631141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71" y="507335"/>
            <a:ext cx="2612655" cy="195949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981" y="245674"/>
            <a:ext cx="2351567" cy="235156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69433" y="213768"/>
            <a:ext cx="2402958" cy="2402958"/>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31879" y="222953"/>
            <a:ext cx="1648047" cy="1648047"/>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481377" y="180753"/>
            <a:ext cx="1671086" cy="1671086"/>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219483" y="3379307"/>
            <a:ext cx="2650902" cy="1988177"/>
          </a:xfrm>
          <a:prstGeom prst="rect">
            <a:avLst/>
          </a:prstGeom>
        </p:spPr>
      </p:pic>
      <p:pic>
        <p:nvPicPr>
          <p:cNvPr id="12" name="Grafik 11"/>
          <p:cNvPicPr>
            <a:picLocks noChangeAspect="1"/>
          </p:cNvPicPr>
          <p:nvPr/>
        </p:nvPicPr>
        <p:blipFill rotWithShape="1">
          <a:blip r:embed="rId8" cstate="print">
            <a:extLst>
              <a:ext uri="{28A0092B-C50C-407E-A947-70E740481C1C}">
                <a14:useLocalDpi xmlns:a14="http://schemas.microsoft.com/office/drawing/2010/main" val="0"/>
              </a:ext>
            </a:extLst>
          </a:blip>
          <a:srcRect t="11474" r="2713" b="10077"/>
          <a:stretch/>
        </p:blipFill>
        <p:spPr>
          <a:xfrm>
            <a:off x="294611" y="3047944"/>
            <a:ext cx="3749822" cy="2267821"/>
          </a:xfrm>
          <a:prstGeom prst="rect">
            <a:avLst/>
          </a:prstGeom>
        </p:spPr>
      </p:pic>
      <p:pic>
        <p:nvPicPr>
          <p:cNvPr id="13" name="Grafik 12"/>
          <p:cNvPicPr>
            <a:picLocks noChangeAspect="1"/>
          </p:cNvPicPr>
          <p:nvPr/>
        </p:nvPicPr>
        <p:blipFill rotWithShape="1">
          <a:blip r:embed="rId9" cstate="print">
            <a:extLst>
              <a:ext uri="{28A0092B-C50C-407E-A947-70E740481C1C}">
                <a14:useLocalDpi xmlns:a14="http://schemas.microsoft.com/office/drawing/2010/main" val="0"/>
              </a:ext>
            </a:extLst>
          </a:blip>
          <a:srcRect l="9847" t="4914" r="1076" b="1137"/>
          <a:stretch/>
        </p:blipFill>
        <p:spPr>
          <a:xfrm rot="5400000">
            <a:off x="9042727" y="3244689"/>
            <a:ext cx="2270050" cy="1795653"/>
          </a:xfrm>
          <a:prstGeom prst="rect">
            <a:avLst/>
          </a:prstGeom>
        </p:spPr>
      </p:pic>
      <p:sp>
        <p:nvSpPr>
          <p:cNvPr id="14" name="Textfeld 13"/>
          <p:cNvSpPr txBox="1"/>
          <p:nvPr/>
        </p:nvSpPr>
        <p:spPr>
          <a:xfrm>
            <a:off x="189171" y="2260545"/>
            <a:ext cx="2170370" cy="646331"/>
          </a:xfrm>
          <a:prstGeom prst="rect">
            <a:avLst/>
          </a:prstGeom>
          <a:noFill/>
        </p:spPr>
        <p:txBody>
          <a:bodyPr wrap="square" rtlCol="0">
            <a:spAutoFit/>
          </a:bodyPr>
          <a:lstStyle/>
          <a:p>
            <a:r>
              <a:rPr lang="de-DE" dirty="0" err="1" smtClean="0"/>
              <a:t>Frühstück´im</a:t>
            </a:r>
            <a:r>
              <a:rPr lang="de-DE" dirty="0" smtClean="0"/>
              <a:t> Museum</a:t>
            </a:r>
            <a:endParaRPr lang="de-DE" dirty="0"/>
          </a:p>
        </p:txBody>
      </p:sp>
      <p:sp>
        <p:nvSpPr>
          <p:cNvPr id="15" name="Textfeld 14"/>
          <p:cNvSpPr txBox="1"/>
          <p:nvPr/>
        </p:nvSpPr>
        <p:spPr>
          <a:xfrm>
            <a:off x="8005717" y="1926318"/>
            <a:ext cx="3255778" cy="923330"/>
          </a:xfrm>
          <a:prstGeom prst="rect">
            <a:avLst/>
          </a:prstGeom>
          <a:noFill/>
        </p:spPr>
        <p:txBody>
          <a:bodyPr wrap="square" rtlCol="0">
            <a:spAutoFit/>
          </a:bodyPr>
          <a:lstStyle/>
          <a:p>
            <a:r>
              <a:rPr lang="de-DE" dirty="0" smtClean="0"/>
              <a:t>Jede Linde im Park symbolisiert einen Ort, der durch die Mähren (mit-)gegründet wurde.</a:t>
            </a:r>
            <a:endParaRPr lang="de-DE" dirty="0"/>
          </a:p>
        </p:txBody>
      </p:sp>
      <p:sp>
        <p:nvSpPr>
          <p:cNvPr id="16" name="Textfeld 15"/>
          <p:cNvSpPr txBox="1"/>
          <p:nvPr/>
        </p:nvSpPr>
        <p:spPr>
          <a:xfrm>
            <a:off x="384986" y="5766468"/>
            <a:ext cx="3255778" cy="923330"/>
          </a:xfrm>
          <a:prstGeom prst="rect">
            <a:avLst/>
          </a:prstGeom>
          <a:noFill/>
        </p:spPr>
        <p:txBody>
          <a:bodyPr wrap="square" rtlCol="0">
            <a:spAutoFit/>
          </a:bodyPr>
          <a:lstStyle/>
          <a:p>
            <a:r>
              <a:rPr lang="de-DE" dirty="0" smtClean="0"/>
              <a:t>Ohne den Erweckungsprediger Christian David keine Herrnhuter Brüdergemeine!</a:t>
            </a:r>
            <a:endParaRPr lang="de-DE" dirty="0"/>
          </a:p>
        </p:txBody>
      </p:sp>
      <p:sp>
        <p:nvSpPr>
          <p:cNvPr id="17" name="Textfeld 16"/>
          <p:cNvSpPr txBox="1"/>
          <p:nvPr/>
        </p:nvSpPr>
        <p:spPr>
          <a:xfrm>
            <a:off x="4135312" y="5863232"/>
            <a:ext cx="3337079" cy="923330"/>
          </a:xfrm>
          <a:prstGeom prst="rect">
            <a:avLst/>
          </a:prstGeom>
          <a:noFill/>
        </p:spPr>
        <p:txBody>
          <a:bodyPr wrap="square" rtlCol="0">
            <a:spAutoFit/>
          </a:bodyPr>
          <a:lstStyle/>
          <a:p>
            <a:r>
              <a:rPr lang="de-DE" dirty="0" smtClean="0"/>
              <a:t>Ein Modell von </a:t>
            </a:r>
            <a:r>
              <a:rPr lang="de-DE" dirty="0" err="1" smtClean="0"/>
              <a:t>Suchdol</a:t>
            </a:r>
            <a:r>
              <a:rPr lang="de-DE" dirty="0" smtClean="0"/>
              <a:t> zu Beginn des achtzehnten </a:t>
            </a:r>
            <a:r>
              <a:rPr lang="de-DE" dirty="0" err="1" smtClean="0"/>
              <a:t>Jhdts</a:t>
            </a:r>
            <a:r>
              <a:rPr lang="de-DE" dirty="0" smtClean="0"/>
              <a:t>.: 61 Missionare kamen allein von hier </a:t>
            </a:r>
            <a:endParaRPr lang="de-DE" dirty="0"/>
          </a:p>
        </p:txBody>
      </p:sp>
      <p:sp>
        <p:nvSpPr>
          <p:cNvPr id="18" name="Textfeld 17"/>
          <p:cNvSpPr txBox="1"/>
          <p:nvPr/>
        </p:nvSpPr>
        <p:spPr>
          <a:xfrm>
            <a:off x="7472391" y="5320071"/>
            <a:ext cx="4628894" cy="1477328"/>
          </a:xfrm>
          <a:prstGeom prst="rect">
            <a:avLst/>
          </a:prstGeom>
          <a:noFill/>
        </p:spPr>
        <p:txBody>
          <a:bodyPr wrap="square" rtlCol="0">
            <a:spAutoFit/>
          </a:bodyPr>
          <a:lstStyle/>
          <a:p>
            <a:r>
              <a:rPr lang="de-DE" dirty="0" smtClean="0"/>
              <a:t>Es fehlt nicht das </a:t>
            </a:r>
            <a:r>
              <a:rPr lang="de-DE" dirty="0" err="1" smtClean="0"/>
              <a:t>reality</a:t>
            </a:r>
            <a:r>
              <a:rPr lang="de-DE" dirty="0" smtClean="0"/>
              <a:t> Gruselkabinett: David Nitschmann, der Märtyrer, starb nach 6 Jahren Haft im Kerker  in Olomouc. Viele andere mährische Missionare starben oft noch jung in der Karibik, Grönland, Labrador, Afrika...</a:t>
            </a:r>
            <a:endParaRPr lang="de-DE" dirty="0"/>
          </a:p>
        </p:txBody>
      </p:sp>
      <p:pic>
        <p:nvPicPr>
          <p:cNvPr id="21" name="Grafik 20"/>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r="7091" b="27517"/>
          <a:stretch/>
        </p:blipFill>
        <p:spPr>
          <a:xfrm>
            <a:off x="6899096" y="2985847"/>
            <a:ext cx="1596318" cy="2011455"/>
          </a:xfrm>
          <a:prstGeom prst="rect">
            <a:avLst/>
          </a:prstGeom>
        </p:spPr>
      </p:pic>
    </p:spTree>
    <p:extLst>
      <p:ext uri="{BB962C8B-B14F-4D97-AF65-F5344CB8AC3E}">
        <p14:creationId xmlns:p14="http://schemas.microsoft.com/office/powerpoint/2010/main" val="2364995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95668" y="549717"/>
            <a:ext cx="10934514" cy="6192827"/>
          </a:xfrm>
        </p:spPr>
        <p:txBody>
          <a:bodyPr>
            <a:normAutofit fontScale="85000" lnSpcReduction="20000"/>
          </a:bodyPr>
          <a:lstStyle/>
          <a:p>
            <a:pPr marL="0" indent="0">
              <a:buNone/>
            </a:pPr>
            <a:r>
              <a:rPr lang="de-DE" dirty="0" smtClean="0"/>
              <a:t>Meine eigentliche Pilgerfahrt auf der Via </a:t>
            </a:r>
            <a:r>
              <a:rPr lang="de-DE" dirty="0" err="1" smtClean="0"/>
              <a:t>Exulantis</a:t>
            </a:r>
            <a:r>
              <a:rPr lang="de-DE" dirty="0" smtClean="0"/>
              <a:t> begann am 17. August gegen halb zehn am Museum mit einem Segenswunsch von Daniel und meinem Versprechen, ab und zu ein Lebenszeichen zu geben. Das Wetter hatte aufgeklart und ich fuhr noch einmal an den Stellen unserer Nachtwanderung vorbei, an der evangelischen Kirche, der Comenius-Kanzel, dem </a:t>
            </a:r>
            <a:r>
              <a:rPr lang="de-DE" dirty="0"/>
              <a:t>R</a:t>
            </a:r>
            <a:r>
              <a:rPr lang="de-DE" dirty="0" smtClean="0"/>
              <a:t>est der stattlichen </a:t>
            </a:r>
            <a:r>
              <a:rPr lang="de-DE" dirty="0" err="1" smtClean="0"/>
              <a:t>Erbrichterei</a:t>
            </a:r>
            <a:r>
              <a:rPr lang="de-DE" dirty="0" smtClean="0"/>
              <a:t> von Teltschiks (der Sohn einer der Auswanderer, der Vater einer ihrer eifrigsten Gegner), dem verfallenen stattlichen Hof der </a:t>
            </a:r>
            <a:r>
              <a:rPr lang="de-DE" dirty="0" err="1" smtClean="0"/>
              <a:t>Zeisbergers</a:t>
            </a:r>
            <a:r>
              <a:rPr lang="de-DE" dirty="0" smtClean="0"/>
              <a:t> schon an der Straße nach </a:t>
            </a:r>
            <a:r>
              <a:rPr lang="de-DE" dirty="0" err="1" smtClean="0"/>
              <a:t>Fulnek</a:t>
            </a:r>
            <a:r>
              <a:rPr lang="de-DE" dirty="0" smtClean="0"/>
              <a:t> (Daniel hatte mir gestern noch gleich ein halbes Dutzend anderer Stellen gezeigt, an denen kleinere und größere Höfe der späteren Missionare gestanden hatten). Schließlich hielt ich kurz inne an der Stelle oberhalb von </a:t>
            </a:r>
            <a:r>
              <a:rPr lang="de-DE" dirty="0" err="1" smtClean="0"/>
              <a:t>Suchdol</a:t>
            </a:r>
            <a:r>
              <a:rPr lang="de-DE" dirty="0" smtClean="0"/>
              <a:t>, in der Nähe der Waldkirche, wo die 5 Auswanderer, deren Tagebuch (zu finden in </a:t>
            </a:r>
            <a:r>
              <a:rPr lang="de-DE" dirty="0" err="1" smtClean="0"/>
              <a:t>Unitas</a:t>
            </a:r>
            <a:r>
              <a:rPr lang="de-DE" dirty="0" smtClean="0"/>
              <a:t> Fratrum... , S. ) der Kompass für die Via </a:t>
            </a:r>
            <a:r>
              <a:rPr lang="de-DE" dirty="0" err="1" smtClean="0"/>
              <a:t>Exulantis</a:t>
            </a:r>
            <a:r>
              <a:rPr lang="de-DE" dirty="0" smtClean="0"/>
              <a:t> bildet, vor </a:t>
            </a:r>
            <a:r>
              <a:rPr lang="de-DE" dirty="0"/>
              <a:t>ihrem Abmarsch gebetet hatten</a:t>
            </a:r>
            <a:r>
              <a:rPr lang="de-DE" dirty="0" smtClean="0"/>
              <a:t>. Ich dachte daran, wie anders mein Gebet heute als das ihre damals. Meins in etwa: „Lass keinen Dauerregen aufkommen, gib mir genügend Kraft fürs Fahrradfahren, bewahre mich vor Pannen, hilf meinem schwachen Orientierungssinn, behüte mich auf stark befahrenen Strecken – kurz: lass mich am Ende glücklich das heimatliche Berthelsdorf erreichen.“ </a:t>
            </a:r>
          </a:p>
          <a:p>
            <a:pPr marL="0" indent="0">
              <a:buNone/>
            </a:pPr>
            <a:r>
              <a:rPr lang="de-DE" dirty="0" smtClean="0"/>
              <a:t>Ihr Gebet: „</a:t>
            </a:r>
            <a:r>
              <a:rPr lang="de-DE" i="1" dirty="0" smtClean="0"/>
              <a:t>wir baten den lieben Gott, er solle uns wie das Volk Israel des Tages durch die Wolken- und des Nachts durch </a:t>
            </a:r>
            <a:r>
              <a:rPr lang="de-DE" i="1" dirty="0"/>
              <a:t>die </a:t>
            </a:r>
            <a:r>
              <a:rPr lang="de-DE" i="1" dirty="0" smtClean="0"/>
              <a:t>Feuersäule leiten und führen und uns das Land zeigen, das er nach seinem Herzen </a:t>
            </a:r>
            <a:r>
              <a:rPr lang="de-DE" i="1" dirty="0"/>
              <a:t>vor </a:t>
            </a:r>
            <a:r>
              <a:rPr lang="de-DE" i="1" dirty="0" smtClean="0"/>
              <a:t>uns ersehen und auserwählt hätte, wo unsere Füße </a:t>
            </a:r>
            <a:r>
              <a:rPr lang="de-DE" i="1" dirty="0" err="1" smtClean="0"/>
              <a:t>stillestehen</a:t>
            </a:r>
            <a:r>
              <a:rPr lang="de-DE" i="1" dirty="0" smtClean="0"/>
              <a:t> können und sangen dazu: „Selig der Tag, an dem wir jetzt scheiden und unser liebes Vaterland meiden.“</a:t>
            </a:r>
            <a:endParaRPr lang="de-DE" i="1" dirty="0"/>
          </a:p>
        </p:txBody>
      </p:sp>
    </p:spTree>
    <p:extLst>
      <p:ext uri="{BB962C8B-B14F-4D97-AF65-F5344CB8AC3E}">
        <p14:creationId xmlns:p14="http://schemas.microsoft.com/office/powerpoint/2010/main" val="65258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0207" y="656454"/>
            <a:ext cx="3478262" cy="2608696"/>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7340" t="7082" r="24714"/>
          <a:stretch/>
        </p:blipFill>
        <p:spPr>
          <a:xfrm rot="5400000">
            <a:off x="3497275" y="-250118"/>
            <a:ext cx="2080756" cy="3024332"/>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24612" t="3411" r="2132" b="18140"/>
          <a:stretch/>
        </p:blipFill>
        <p:spPr>
          <a:xfrm>
            <a:off x="6212034" y="308344"/>
            <a:ext cx="3336018" cy="2679405"/>
          </a:xfrm>
          <a:prstGeom prst="rect">
            <a:avLst/>
          </a:prstGeo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11379" t="1" r="2831" b="39069"/>
          <a:stretch/>
        </p:blipFill>
        <p:spPr>
          <a:xfrm>
            <a:off x="254576" y="3949994"/>
            <a:ext cx="3932341" cy="2094612"/>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12742" r="30097" b="4854"/>
          <a:stretch/>
        </p:blipFill>
        <p:spPr>
          <a:xfrm>
            <a:off x="4371990" y="3976576"/>
            <a:ext cx="1677829" cy="2094614"/>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74962" y="2702922"/>
            <a:ext cx="2865305" cy="2148979"/>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4892" y="3976576"/>
            <a:ext cx="2555358" cy="1916519"/>
          </a:xfrm>
          <a:prstGeom prst="rect">
            <a:avLst/>
          </a:prstGeom>
        </p:spPr>
      </p:pic>
      <p:sp>
        <p:nvSpPr>
          <p:cNvPr id="13" name="Textfeld 12"/>
          <p:cNvSpPr txBox="1"/>
          <p:nvPr/>
        </p:nvSpPr>
        <p:spPr>
          <a:xfrm>
            <a:off x="3025488" y="2552488"/>
            <a:ext cx="2854318" cy="646331"/>
          </a:xfrm>
          <a:prstGeom prst="rect">
            <a:avLst/>
          </a:prstGeom>
          <a:noFill/>
        </p:spPr>
        <p:txBody>
          <a:bodyPr wrap="square" rtlCol="0">
            <a:spAutoFit/>
          </a:bodyPr>
          <a:lstStyle/>
          <a:p>
            <a:r>
              <a:rPr lang="de-DE" dirty="0" smtClean="0"/>
              <a:t>Evangelische Kirche und Gedenktafel für Comenius</a:t>
            </a:r>
            <a:endParaRPr lang="de-DE" dirty="0"/>
          </a:p>
        </p:txBody>
      </p:sp>
      <p:sp>
        <p:nvSpPr>
          <p:cNvPr id="14" name="Textfeld 13"/>
          <p:cNvSpPr txBox="1"/>
          <p:nvPr/>
        </p:nvSpPr>
        <p:spPr>
          <a:xfrm>
            <a:off x="9562915" y="308344"/>
            <a:ext cx="2398176" cy="1200329"/>
          </a:xfrm>
          <a:prstGeom prst="rect">
            <a:avLst/>
          </a:prstGeom>
          <a:noFill/>
        </p:spPr>
        <p:txBody>
          <a:bodyPr wrap="square" rtlCol="0">
            <a:spAutoFit/>
          </a:bodyPr>
          <a:lstStyle/>
          <a:p>
            <a:r>
              <a:rPr lang="de-DE" dirty="0" smtClean="0"/>
              <a:t>Der Rest vom Erbgericht der Familie Teltschik, dessen Sohn Johann mit auszog</a:t>
            </a:r>
            <a:endParaRPr lang="de-DE" dirty="0"/>
          </a:p>
        </p:txBody>
      </p:sp>
      <p:sp>
        <p:nvSpPr>
          <p:cNvPr id="16" name="Textfeld 15"/>
          <p:cNvSpPr txBox="1"/>
          <p:nvPr/>
        </p:nvSpPr>
        <p:spPr>
          <a:xfrm>
            <a:off x="75439" y="6088623"/>
            <a:ext cx="6030163" cy="646331"/>
          </a:xfrm>
          <a:prstGeom prst="rect">
            <a:avLst/>
          </a:prstGeom>
          <a:noFill/>
        </p:spPr>
        <p:txBody>
          <a:bodyPr wrap="square" rtlCol="0">
            <a:spAutoFit/>
          </a:bodyPr>
          <a:lstStyle/>
          <a:p>
            <a:r>
              <a:rPr lang="de-DE" dirty="0" smtClean="0"/>
              <a:t>Der </a:t>
            </a:r>
            <a:r>
              <a:rPr lang="de-DE" dirty="0" err="1" smtClean="0"/>
              <a:t>Zeisberger</a:t>
            </a:r>
            <a:r>
              <a:rPr lang="de-DE" dirty="0" smtClean="0"/>
              <a:t>-Hof wurde nach der Auswanderung der Familie enteignet und in ein herrschaftliches Gut umgewandelt. </a:t>
            </a:r>
            <a:endParaRPr lang="de-DE" dirty="0"/>
          </a:p>
        </p:txBody>
      </p:sp>
      <p:sp>
        <p:nvSpPr>
          <p:cNvPr id="17" name="Textfeld 16"/>
          <p:cNvSpPr txBox="1"/>
          <p:nvPr/>
        </p:nvSpPr>
        <p:spPr>
          <a:xfrm>
            <a:off x="6105602" y="5937112"/>
            <a:ext cx="2993141" cy="923330"/>
          </a:xfrm>
          <a:prstGeom prst="rect">
            <a:avLst/>
          </a:prstGeom>
          <a:noFill/>
        </p:spPr>
        <p:txBody>
          <a:bodyPr wrap="square" rtlCol="0">
            <a:spAutoFit/>
          </a:bodyPr>
          <a:lstStyle/>
          <a:p>
            <a:r>
              <a:rPr lang="de-DE" dirty="0" smtClean="0"/>
              <a:t>Blick zurück: aus vielen Dörfern dort hinten kamen unsere geistlichen Vorfahren.</a:t>
            </a:r>
            <a:endParaRPr lang="de-DE" dirty="0"/>
          </a:p>
        </p:txBody>
      </p:sp>
      <p:sp>
        <p:nvSpPr>
          <p:cNvPr id="18" name="Textfeld 17"/>
          <p:cNvSpPr txBox="1"/>
          <p:nvPr/>
        </p:nvSpPr>
        <p:spPr>
          <a:xfrm>
            <a:off x="9283816" y="5307349"/>
            <a:ext cx="2993141" cy="923330"/>
          </a:xfrm>
          <a:prstGeom prst="rect">
            <a:avLst/>
          </a:prstGeom>
          <a:noFill/>
        </p:spPr>
        <p:txBody>
          <a:bodyPr wrap="square" rtlCol="0">
            <a:spAutoFit/>
          </a:bodyPr>
          <a:lstStyle/>
          <a:p>
            <a:r>
              <a:rPr lang="de-DE" dirty="0" smtClean="0"/>
              <a:t>Anstelle mit Autobahnen hatten sie damals mit </a:t>
            </a:r>
            <a:r>
              <a:rPr lang="de-DE" i="1" dirty="0" smtClean="0"/>
              <a:t>„steilen und wilden Bergen</a:t>
            </a:r>
            <a:r>
              <a:rPr lang="de-DE" dirty="0" smtClean="0"/>
              <a:t>“ zu tun.</a:t>
            </a:r>
            <a:endParaRPr lang="de-DE" dirty="0"/>
          </a:p>
        </p:txBody>
      </p:sp>
    </p:spTree>
    <p:extLst>
      <p:ext uri="{BB962C8B-B14F-4D97-AF65-F5344CB8AC3E}">
        <p14:creationId xmlns:p14="http://schemas.microsoft.com/office/powerpoint/2010/main" val="198282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2724" r="18555"/>
          <a:stretch/>
        </p:blipFill>
        <p:spPr>
          <a:xfrm rot="5400000">
            <a:off x="7673827" y="528752"/>
            <a:ext cx="4433779" cy="39717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94051" y="2930599"/>
            <a:ext cx="3965944" cy="297445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7015" y="992372"/>
            <a:ext cx="4621617" cy="3466213"/>
          </a:xfrm>
          <a:prstGeom prst="rect">
            <a:avLst/>
          </a:prstGeom>
        </p:spPr>
      </p:pic>
      <p:sp>
        <p:nvSpPr>
          <p:cNvPr id="5" name="Textfeld 4"/>
          <p:cNvSpPr txBox="1"/>
          <p:nvPr/>
        </p:nvSpPr>
        <p:spPr>
          <a:xfrm>
            <a:off x="270686" y="5103674"/>
            <a:ext cx="3578299" cy="1754326"/>
          </a:xfrm>
          <a:prstGeom prst="rect">
            <a:avLst/>
          </a:prstGeom>
          <a:noFill/>
        </p:spPr>
        <p:txBody>
          <a:bodyPr wrap="square" rtlCol="0">
            <a:spAutoFit/>
          </a:bodyPr>
          <a:lstStyle/>
          <a:p>
            <a:r>
              <a:rPr lang="de-DE" dirty="0" smtClean="0"/>
              <a:t>Hier entsteht ein Gedenkort für die Auswanderer, schon stehen ein paar Linden, später sollen Bänke hinzukommen und Steine mit Knieabdrücken als Symbol ihres Gebetes vor der gefährlichen Reise.</a:t>
            </a:r>
            <a:endParaRPr lang="de-DE" dirty="0"/>
          </a:p>
        </p:txBody>
      </p:sp>
      <p:sp>
        <p:nvSpPr>
          <p:cNvPr id="6" name="Textfeld 5"/>
          <p:cNvSpPr txBox="1"/>
          <p:nvPr/>
        </p:nvSpPr>
        <p:spPr>
          <a:xfrm>
            <a:off x="4187013" y="297712"/>
            <a:ext cx="3397546" cy="1477328"/>
          </a:xfrm>
          <a:prstGeom prst="rect">
            <a:avLst/>
          </a:prstGeom>
          <a:noFill/>
        </p:spPr>
        <p:txBody>
          <a:bodyPr wrap="square" rtlCol="0">
            <a:spAutoFit/>
          </a:bodyPr>
          <a:lstStyle/>
          <a:p>
            <a:r>
              <a:rPr lang="de-DE" dirty="0" smtClean="0"/>
              <a:t>Trotz des heftigen Regens in der Nacht ist das gestrige Werk von Daniel </a:t>
            </a:r>
            <a:r>
              <a:rPr lang="de-DE" dirty="0" err="1" smtClean="0"/>
              <a:t>Říčán</a:t>
            </a:r>
            <a:r>
              <a:rPr lang="de-DE" dirty="0" smtClean="0"/>
              <a:t>, Vorarbeiten für einen kleinen Brunnen, noch intakt.</a:t>
            </a:r>
            <a:endParaRPr lang="de-DE" dirty="0"/>
          </a:p>
        </p:txBody>
      </p:sp>
      <p:sp>
        <p:nvSpPr>
          <p:cNvPr id="7" name="Textfeld 6"/>
          <p:cNvSpPr txBox="1"/>
          <p:nvPr/>
        </p:nvSpPr>
        <p:spPr>
          <a:xfrm>
            <a:off x="7904866" y="4923472"/>
            <a:ext cx="4082905" cy="1754326"/>
          </a:xfrm>
          <a:prstGeom prst="rect">
            <a:avLst/>
          </a:prstGeom>
          <a:noFill/>
        </p:spPr>
        <p:txBody>
          <a:bodyPr wrap="square" rtlCol="0">
            <a:spAutoFit/>
          </a:bodyPr>
          <a:lstStyle/>
          <a:p>
            <a:r>
              <a:rPr lang="de-DE" dirty="0" smtClean="0"/>
              <a:t>Gut gedeihen die neu gesetzten wilden  Rosen, eine Sorte, die an mehreren Orten in Tschechien (z.B. </a:t>
            </a:r>
            <a:r>
              <a:rPr lang="de-DE" dirty="0" err="1" smtClean="0"/>
              <a:t>Litomyšl</a:t>
            </a:r>
            <a:r>
              <a:rPr lang="de-DE" dirty="0" smtClean="0"/>
              <a:t> schon seit 1921) als </a:t>
            </a:r>
            <a:r>
              <a:rPr lang="de-DE" b="1" dirty="0" err="1"/>
              <a:t>Růžový</a:t>
            </a:r>
            <a:r>
              <a:rPr lang="de-DE" b="1" dirty="0"/>
              <a:t> </a:t>
            </a:r>
            <a:r>
              <a:rPr lang="de-DE" b="1" dirty="0" err="1"/>
              <a:t>palouček</a:t>
            </a:r>
            <a:r>
              <a:rPr lang="de-DE" b="1" dirty="0"/>
              <a:t> </a:t>
            </a:r>
            <a:r>
              <a:rPr lang="de-DE" b="1" dirty="0" smtClean="0"/>
              <a:t> </a:t>
            </a:r>
            <a:r>
              <a:rPr lang="de-DE" dirty="0" smtClean="0"/>
              <a:t>(Rosenhain) an die Tränen der Auswanderer erinnern: jede Blüte eine Träne.  </a:t>
            </a:r>
            <a:endParaRPr lang="de-DE" dirty="0"/>
          </a:p>
        </p:txBody>
      </p:sp>
      <p:sp>
        <p:nvSpPr>
          <p:cNvPr id="8" name="Rechteck 7"/>
          <p:cNvSpPr/>
          <p:nvPr/>
        </p:nvSpPr>
        <p:spPr>
          <a:xfrm>
            <a:off x="4289794" y="1775040"/>
            <a:ext cx="3189335" cy="523220"/>
          </a:xfrm>
          <a:prstGeom prst="rect">
            <a:avLst/>
          </a:prstGeom>
        </p:spPr>
        <p:txBody>
          <a:bodyPr wrap="none">
            <a:spAutoFit/>
          </a:bodyPr>
          <a:lstStyle/>
          <a:p>
            <a:r>
              <a:rPr lang="de-DE" sz="2800" dirty="0" smtClean="0"/>
              <a:t>Am </a:t>
            </a:r>
            <a:r>
              <a:rPr lang="de-DE" sz="2800" dirty="0" err="1" smtClean="0"/>
              <a:t>Růžový</a:t>
            </a:r>
            <a:r>
              <a:rPr lang="de-DE" sz="2800" dirty="0" smtClean="0"/>
              <a:t> </a:t>
            </a:r>
            <a:r>
              <a:rPr lang="de-DE" sz="2800" dirty="0" err="1"/>
              <a:t>palouček</a:t>
            </a:r>
            <a:endParaRPr lang="de-DE" sz="2800" dirty="0"/>
          </a:p>
        </p:txBody>
      </p:sp>
    </p:spTree>
    <p:extLst>
      <p:ext uri="{BB962C8B-B14F-4D97-AF65-F5344CB8AC3E}">
        <p14:creationId xmlns:p14="http://schemas.microsoft.com/office/powerpoint/2010/main" val="3489184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56930" y="159489"/>
            <a:ext cx="10460664" cy="6462984"/>
          </a:xfrm>
        </p:spPr>
        <p:txBody>
          <a:bodyPr>
            <a:normAutofit fontScale="92500" lnSpcReduction="20000"/>
          </a:bodyPr>
          <a:lstStyle/>
          <a:p>
            <a:pPr marL="0" indent="0">
              <a:buNone/>
            </a:pPr>
            <a:r>
              <a:rPr lang="de-DE" dirty="0" smtClean="0"/>
              <a:t>Bergauf nach </a:t>
            </a:r>
            <a:r>
              <a:rPr lang="de-DE" b="1" dirty="0" err="1" smtClean="0"/>
              <a:t>Kletné</a:t>
            </a:r>
            <a:r>
              <a:rPr lang="de-DE" dirty="0" smtClean="0"/>
              <a:t>, einem Ortsteil von </a:t>
            </a:r>
            <a:r>
              <a:rPr lang="de-DE" dirty="0" err="1" smtClean="0"/>
              <a:t>Suchdol</a:t>
            </a:r>
            <a:r>
              <a:rPr lang="de-DE" dirty="0" smtClean="0"/>
              <a:t>, erlebe ich das erste Mal, was sich als Regel herausstellt: Vor einem Ort geht es eine ganze Weile anstrengende Fahrt nach oben, dann, in diesem Fall Richtung </a:t>
            </a:r>
            <a:r>
              <a:rPr lang="de-DE" dirty="0" err="1" smtClean="0"/>
              <a:t>Fulnek</a:t>
            </a:r>
            <a:r>
              <a:rPr lang="de-DE" dirty="0" smtClean="0"/>
              <a:t>, steil nach unten. Für </a:t>
            </a:r>
            <a:r>
              <a:rPr lang="de-DE" dirty="0" err="1" smtClean="0"/>
              <a:t>Fulnek</a:t>
            </a:r>
            <a:r>
              <a:rPr lang="de-DE" dirty="0" smtClean="0"/>
              <a:t> habe ich diesmal keine Zeit, eigentlich ein </a:t>
            </a:r>
            <a:r>
              <a:rPr lang="de-DE" dirty="0" err="1" smtClean="0"/>
              <a:t>Faux</a:t>
            </a:r>
            <a:r>
              <a:rPr lang="de-DE" dirty="0" smtClean="0"/>
              <a:t> </a:t>
            </a:r>
            <a:r>
              <a:rPr lang="de-DE" dirty="0" err="1" smtClean="0"/>
              <a:t>pas</a:t>
            </a:r>
            <a:r>
              <a:rPr lang="de-DE" dirty="0" smtClean="0"/>
              <a:t>, immerhin gibt es dort eine neue Ausstellung, die ich noch nicht gesehen habe. Ich hatte mich aber dafür entschieden, eine Variante nach Krnov zu nehmen, die mir einen Abstecher zu den wenigen Resten von Herzogwald (</a:t>
            </a:r>
            <a:r>
              <a:rPr lang="de-DE" dirty="0" err="1" smtClean="0"/>
              <a:t>Lesy</a:t>
            </a:r>
            <a:r>
              <a:rPr lang="de-DE" dirty="0" smtClean="0"/>
              <a:t>) erlaubt hätte und auf der einige früher mehrheitlich evangelische Dörfer (z.B. </a:t>
            </a:r>
            <a:r>
              <a:rPr lang="de-DE" dirty="0" err="1" smtClean="0"/>
              <a:t>Křišťanovice</a:t>
            </a:r>
            <a:r>
              <a:rPr lang="de-DE" dirty="0" smtClean="0"/>
              <a:t>) liegen. Da beging ich einen ersten Fehler, der mich beinahe um mein Tagesziel gebracht hätte: Statt die Landstraße Richtung </a:t>
            </a:r>
            <a:r>
              <a:rPr lang="de-DE" dirty="0" err="1" smtClean="0"/>
              <a:t>Vítkov-Budišov</a:t>
            </a:r>
            <a:r>
              <a:rPr lang="de-DE" dirty="0" smtClean="0"/>
              <a:t> nahm ich die Landesstraße 57. Das brachte es mit sich, dass ich nachher keine Zeit mehr fand, mich auf die Suche nach </a:t>
            </a:r>
            <a:r>
              <a:rPr lang="de-DE" dirty="0"/>
              <a:t>H</a:t>
            </a:r>
            <a:r>
              <a:rPr lang="de-DE" dirty="0" smtClean="0"/>
              <a:t>erzogwald zu begeben. Obwohl sich insbesondere der Fahrradweg zwischen </a:t>
            </a:r>
            <a:r>
              <a:rPr lang="de-DE" dirty="0" err="1" smtClean="0"/>
              <a:t>Budišov</a:t>
            </a:r>
            <a:r>
              <a:rPr lang="de-DE" dirty="0" smtClean="0"/>
              <a:t> und </a:t>
            </a:r>
            <a:r>
              <a:rPr lang="de-DE" dirty="0" err="1" smtClean="0"/>
              <a:t>Dvorce</a:t>
            </a:r>
            <a:r>
              <a:rPr lang="de-DE" dirty="0" smtClean="0"/>
              <a:t> sehr angenehm fuhr, zweifelte ich schon jetzt an meiner Fähigkeit, das Abenteuer Via </a:t>
            </a:r>
            <a:r>
              <a:rPr lang="de-DE" dirty="0" err="1" smtClean="0"/>
              <a:t>Exulantis</a:t>
            </a:r>
            <a:r>
              <a:rPr lang="de-DE" dirty="0" smtClean="0"/>
              <a:t> zu bestehen, und war sehr froh, als mir ein freundliches Ehepaar beim Hausbau </a:t>
            </a:r>
            <a:r>
              <a:rPr lang="de-DE" dirty="0"/>
              <a:t>in </a:t>
            </a:r>
            <a:r>
              <a:rPr lang="de-DE" dirty="0" err="1"/>
              <a:t>Dvorce</a:t>
            </a:r>
            <a:r>
              <a:rPr lang="de-DE" dirty="0"/>
              <a:t> </a:t>
            </a:r>
            <a:r>
              <a:rPr lang="de-DE" dirty="0" smtClean="0"/>
              <a:t>statt der Auffüllung meiner </a:t>
            </a:r>
            <a:r>
              <a:rPr lang="de-DE" dirty="0" err="1" smtClean="0"/>
              <a:t>HalbliterFlasche</a:t>
            </a:r>
            <a:r>
              <a:rPr lang="de-DE" dirty="0" smtClean="0"/>
              <a:t> mit Leitungswasser eine Riesenflasche Mineralwasser (mit Magnesium, sehr wichtig beim </a:t>
            </a:r>
            <a:r>
              <a:rPr lang="de-DE" dirty="0"/>
              <a:t>F</a:t>
            </a:r>
            <a:r>
              <a:rPr lang="de-DE" dirty="0" smtClean="0"/>
              <a:t>ahrradfahren!) mitgab. </a:t>
            </a:r>
          </a:p>
          <a:p>
            <a:pPr marL="0" indent="0">
              <a:buNone/>
            </a:pPr>
            <a:r>
              <a:rPr lang="de-DE" dirty="0" smtClean="0"/>
              <a:t>Auch mein Weg am Staudamm vorbei, dem Herzogwald 1950 (</a:t>
            </a:r>
            <a:r>
              <a:rPr lang="de-DE" dirty="0" err="1" smtClean="0"/>
              <a:t>Herčívald</a:t>
            </a:r>
            <a:r>
              <a:rPr lang="de-DE" dirty="0" smtClean="0"/>
              <a:t>) zum Opfer gefallen war, gestaltete sich nicht ohne Mühe (eine Straße war gesperrt). Ob ich es heute noch bis zur Pension Eva in Krnov schaffen würde? Die Wirtsleute beruhigten mich: Egal, wann, sie würden auf mich warten. </a:t>
            </a:r>
            <a:endParaRPr lang="de-DE" dirty="0"/>
          </a:p>
        </p:txBody>
      </p:sp>
    </p:spTree>
    <p:extLst>
      <p:ext uri="{BB962C8B-B14F-4D97-AF65-F5344CB8AC3E}">
        <p14:creationId xmlns:p14="http://schemas.microsoft.com/office/powerpoint/2010/main" val="372930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238" y="558208"/>
            <a:ext cx="2849526" cy="2137145"/>
          </a:xfrm>
          <a:prstGeom prst="rect">
            <a:avLst/>
          </a:prstGeom>
        </p:spPr>
      </p:pic>
      <p:sp>
        <p:nvSpPr>
          <p:cNvPr id="3" name="Textfeld 2"/>
          <p:cNvSpPr txBox="1"/>
          <p:nvPr/>
        </p:nvSpPr>
        <p:spPr>
          <a:xfrm>
            <a:off x="260056" y="3218857"/>
            <a:ext cx="2153536" cy="369332"/>
          </a:xfrm>
          <a:prstGeom prst="rect">
            <a:avLst/>
          </a:prstGeom>
          <a:noFill/>
        </p:spPr>
        <p:txBody>
          <a:bodyPr wrap="square" rtlCol="0">
            <a:spAutoFit/>
          </a:bodyPr>
          <a:lstStyle/>
          <a:p>
            <a:r>
              <a:rPr lang="de-DE" dirty="0" smtClean="0"/>
              <a:t>Kirchlein in </a:t>
            </a:r>
            <a:r>
              <a:rPr lang="de-DE" dirty="0" err="1" smtClean="0"/>
              <a:t>Kletné</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279" y="1174898"/>
            <a:ext cx="2502195" cy="1876646"/>
          </a:xfrm>
          <a:prstGeom prst="rect">
            <a:avLst/>
          </a:prstGeom>
        </p:spPr>
      </p:pic>
      <p:sp>
        <p:nvSpPr>
          <p:cNvPr id="5" name="Textfeld 4"/>
          <p:cNvSpPr txBox="1"/>
          <p:nvPr/>
        </p:nvSpPr>
        <p:spPr>
          <a:xfrm>
            <a:off x="2533665" y="237436"/>
            <a:ext cx="2058509" cy="646331"/>
          </a:xfrm>
          <a:prstGeom prst="rect">
            <a:avLst/>
          </a:prstGeom>
          <a:noFill/>
        </p:spPr>
        <p:txBody>
          <a:bodyPr wrap="square" rtlCol="0">
            <a:spAutoFit/>
          </a:bodyPr>
          <a:lstStyle/>
          <a:p>
            <a:r>
              <a:rPr lang="de-DE" dirty="0" smtClean="0"/>
              <a:t>Blick von der Straße nach </a:t>
            </a:r>
            <a:r>
              <a:rPr lang="de-DE" dirty="0" err="1" smtClean="0"/>
              <a:t>Fulnek</a:t>
            </a:r>
            <a:endParaRPr lang="de-DE"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r="4771" b="23270"/>
          <a:stretch/>
        </p:blipFill>
        <p:spPr>
          <a:xfrm>
            <a:off x="7123430" y="177057"/>
            <a:ext cx="4575500" cy="2787816"/>
          </a:xfrm>
          <a:prstGeom prst="rect">
            <a:avLst/>
          </a:prstGeom>
        </p:spPr>
      </p:pic>
      <p:sp>
        <p:nvSpPr>
          <p:cNvPr id="7" name="Textfeld 6"/>
          <p:cNvSpPr txBox="1"/>
          <p:nvPr/>
        </p:nvSpPr>
        <p:spPr>
          <a:xfrm>
            <a:off x="5155522" y="202017"/>
            <a:ext cx="1901060" cy="3139321"/>
          </a:xfrm>
          <a:prstGeom prst="rect">
            <a:avLst/>
          </a:prstGeom>
          <a:noFill/>
        </p:spPr>
        <p:txBody>
          <a:bodyPr wrap="square" rtlCol="0">
            <a:spAutoFit/>
          </a:bodyPr>
          <a:lstStyle/>
          <a:p>
            <a:r>
              <a:rPr lang="de-DE" dirty="0" smtClean="0"/>
              <a:t>Eine der ungezählten Baustellen an der Via </a:t>
            </a:r>
            <a:r>
              <a:rPr lang="de-DE" dirty="0" err="1" smtClean="0"/>
              <a:t>Exulantis</a:t>
            </a:r>
            <a:r>
              <a:rPr lang="de-DE" dirty="0" smtClean="0"/>
              <a:t>, hier in </a:t>
            </a:r>
            <a:r>
              <a:rPr lang="de-DE" dirty="0" err="1" smtClean="0"/>
              <a:t>Fulnek</a:t>
            </a:r>
            <a:r>
              <a:rPr lang="de-DE" dirty="0" smtClean="0"/>
              <a:t>, Comenius‘ erste glückliche Wirkungsstätte. Wie gesagt, es lohnt sich, länger dazubleiben</a:t>
            </a:r>
            <a:endParaRPr lang="de-DE" dirty="0"/>
          </a:p>
        </p:txBody>
      </p:sp>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t="11400" r="-233" b="44650"/>
          <a:stretch/>
        </p:blipFill>
        <p:spPr>
          <a:xfrm>
            <a:off x="1739338" y="3588189"/>
            <a:ext cx="9165265" cy="3014031"/>
          </a:xfrm>
          <a:prstGeom prst="rect">
            <a:avLst/>
          </a:prstGeom>
        </p:spPr>
      </p:pic>
    </p:spTree>
    <p:extLst>
      <p:ext uri="{BB962C8B-B14F-4D97-AF65-F5344CB8AC3E}">
        <p14:creationId xmlns:p14="http://schemas.microsoft.com/office/powerpoint/2010/main" val="3373372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4355" t="21573" r="-8106" b="18844"/>
          <a:stretch/>
        </p:blipFill>
        <p:spPr>
          <a:xfrm>
            <a:off x="563526" y="180753"/>
            <a:ext cx="12447181" cy="5656521"/>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8" name="Freihandform 7"/>
          <p:cNvSpPr/>
          <p:nvPr/>
        </p:nvSpPr>
        <p:spPr>
          <a:xfrm>
            <a:off x="1733107" y="223284"/>
            <a:ext cx="6655981" cy="4572000"/>
          </a:xfrm>
          <a:custGeom>
            <a:avLst/>
            <a:gdLst>
              <a:gd name="connsiteX0" fmla="*/ 6655981 w 6655981"/>
              <a:gd name="connsiteY0" fmla="*/ 4572000 h 4572000"/>
              <a:gd name="connsiteX1" fmla="*/ 6475228 w 6655981"/>
              <a:gd name="connsiteY1" fmla="*/ 3742660 h 4572000"/>
              <a:gd name="connsiteX2" fmla="*/ 6337005 w 6655981"/>
              <a:gd name="connsiteY2" fmla="*/ 3455581 h 4572000"/>
              <a:gd name="connsiteX3" fmla="*/ 5613991 w 6655981"/>
              <a:gd name="connsiteY3" fmla="*/ 1860697 h 4572000"/>
              <a:gd name="connsiteX4" fmla="*/ 5326912 w 6655981"/>
              <a:gd name="connsiteY4" fmla="*/ 1329069 h 4572000"/>
              <a:gd name="connsiteX5" fmla="*/ 4965405 w 6655981"/>
              <a:gd name="connsiteY5" fmla="*/ 914400 h 4572000"/>
              <a:gd name="connsiteX6" fmla="*/ 4529470 w 6655981"/>
              <a:gd name="connsiteY6" fmla="*/ 584790 h 4572000"/>
              <a:gd name="connsiteX7" fmla="*/ 3498112 w 6655981"/>
              <a:gd name="connsiteY7" fmla="*/ 489097 h 4572000"/>
              <a:gd name="connsiteX8" fmla="*/ 2658140 w 6655981"/>
              <a:gd name="connsiteY8" fmla="*/ 978195 h 4572000"/>
              <a:gd name="connsiteX9" fmla="*/ 2264735 w 6655981"/>
              <a:gd name="connsiteY9" fmla="*/ 1360967 h 4572000"/>
              <a:gd name="connsiteX10" fmla="*/ 1371600 w 6655981"/>
              <a:gd name="connsiteY10" fmla="*/ 1679944 h 4572000"/>
              <a:gd name="connsiteX11" fmla="*/ 829340 w 6655981"/>
              <a:gd name="connsiteY11" fmla="*/ 1605516 h 4572000"/>
              <a:gd name="connsiteX12" fmla="*/ 786809 w 6655981"/>
              <a:gd name="connsiteY12" fmla="*/ 1244009 h 4572000"/>
              <a:gd name="connsiteX13" fmla="*/ 606056 w 6655981"/>
              <a:gd name="connsiteY13" fmla="*/ 893135 h 4572000"/>
              <a:gd name="connsiteX14" fmla="*/ 350874 w 6655981"/>
              <a:gd name="connsiteY14" fmla="*/ 786809 h 4572000"/>
              <a:gd name="connsiteX15" fmla="*/ 159488 w 6655981"/>
              <a:gd name="connsiteY15" fmla="*/ 552893 h 4572000"/>
              <a:gd name="connsiteX16" fmla="*/ 233916 w 6655981"/>
              <a:gd name="connsiteY16" fmla="*/ 318976 h 4572000"/>
              <a:gd name="connsiteX17" fmla="*/ 382772 w 6655981"/>
              <a:gd name="connsiteY17" fmla="*/ 138223 h 4572000"/>
              <a:gd name="connsiteX18" fmla="*/ 287079 w 6655981"/>
              <a:gd name="connsiteY18" fmla="*/ 42530 h 4572000"/>
              <a:gd name="connsiteX19" fmla="*/ 0 w 6655981"/>
              <a:gd name="connsiteY19" fmla="*/ 0 h 4572000"/>
              <a:gd name="connsiteX20" fmla="*/ 0 w 6655981"/>
              <a:gd name="connsiteY20"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55981" h="4572000">
                <a:moveTo>
                  <a:pt x="6655981" y="4572000"/>
                </a:moveTo>
                <a:cubicBezTo>
                  <a:pt x="6592186" y="4250365"/>
                  <a:pt x="6528391" y="3928730"/>
                  <a:pt x="6475228" y="3742660"/>
                </a:cubicBezTo>
                <a:cubicBezTo>
                  <a:pt x="6422065" y="3556590"/>
                  <a:pt x="6480545" y="3769242"/>
                  <a:pt x="6337005" y="3455581"/>
                </a:cubicBezTo>
                <a:cubicBezTo>
                  <a:pt x="6193465" y="3141920"/>
                  <a:pt x="5782340" y="2215116"/>
                  <a:pt x="5613991" y="1860697"/>
                </a:cubicBezTo>
                <a:cubicBezTo>
                  <a:pt x="5445642" y="1506278"/>
                  <a:pt x="5435010" y="1486785"/>
                  <a:pt x="5326912" y="1329069"/>
                </a:cubicBezTo>
                <a:cubicBezTo>
                  <a:pt x="5218814" y="1171353"/>
                  <a:pt x="5098312" y="1038446"/>
                  <a:pt x="4965405" y="914400"/>
                </a:cubicBezTo>
                <a:cubicBezTo>
                  <a:pt x="4832498" y="790353"/>
                  <a:pt x="4774019" y="655674"/>
                  <a:pt x="4529470" y="584790"/>
                </a:cubicBezTo>
                <a:cubicBezTo>
                  <a:pt x="4284921" y="513906"/>
                  <a:pt x="3810000" y="423529"/>
                  <a:pt x="3498112" y="489097"/>
                </a:cubicBezTo>
                <a:cubicBezTo>
                  <a:pt x="3186224" y="554664"/>
                  <a:pt x="2863703" y="832883"/>
                  <a:pt x="2658140" y="978195"/>
                </a:cubicBezTo>
                <a:cubicBezTo>
                  <a:pt x="2452577" y="1123507"/>
                  <a:pt x="2479158" y="1244009"/>
                  <a:pt x="2264735" y="1360967"/>
                </a:cubicBezTo>
                <a:cubicBezTo>
                  <a:pt x="2050312" y="1477925"/>
                  <a:pt x="1610832" y="1639186"/>
                  <a:pt x="1371600" y="1679944"/>
                </a:cubicBezTo>
                <a:cubicBezTo>
                  <a:pt x="1132367" y="1720702"/>
                  <a:pt x="926805" y="1678172"/>
                  <a:pt x="829340" y="1605516"/>
                </a:cubicBezTo>
                <a:cubicBezTo>
                  <a:pt x="731875" y="1532860"/>
                  <a:pt x="824023" y="1362739"/>
                  <a:pt x="786809" y="1244009"/>
                </a:cubicBezTo>
                <a:cubicBezTo>
                  <a:pt x="749595" y="1125279"/>
                  <a:pt x="678712" y="969335"/>
                  <a:pt x="606056" y="893135"/>
                </a:cubicBezTo>
                <a:cubicBezTo>
                  <a:pt x="533400" y="816935"/>
                  <a:pt x="425302" y="843516"/>
                  <a:pt x="350874" y="786809"/>
                </a:cubicBezTo>
                <a:cubicBezTo>
                  <a:pt x="276446" y="730102"/>
                  <a:pt x="178981" y="630865"/>
                  <a:pt x="159488" y="552893"/>
                </a:cubicBezTo>
                <a:cubicBezTo>
                  <a:pt x="139995" y="474921"/>
                  <a:pt x="196702" y="388088"/>
                  <a:pt x="233916" y="318976"/>
                </a:cubicBezTo>
                <a:cubicBezTo>
                  <a:pt x="271130" y="249864"/>
                  <a:pt x="373911" y="184297"/>
                  <a:pt x="382772" y="138223"/>
                </a:cubicBezTo>
                <a:cubicBezTo>
                  <a:pt x="391632" y="92149"/>
                  <a:pt x="350874" y="65567"/>
                  <a:pt x="287079" y="42530"/>
                </a:cubicBezTo>
                <a:cubicBezTo>
                  <a:pt x="223284" y="19493"/>
                  <a:pt x="0" y="0"/>
                  <a:pt x="0" y="0"/>
                </a:cubicBezTo>
                <a:lnTo>
                  <a:pt x="0" y="0"/>
                </a:lnTo>
              </a:path>
            </a:pathLst>
          </a:cu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8"/>
          <p:cNvSpPr/>
          <p:nvPr/>
        </p:nvSpPr>
        <p:spPr>
          <a:xfrm>
            <a:off x="2296633" y="1796902"/>
            <a:ext cx="5816009" cy="3904247"/>
          </a:xfrm>
          <a:custGeom>
            <a:avLst/>
            <a:gdLst>
              <a:gd name="connsiteX0" fmla="*/ 5826651 w 5826651"/>
              <a:gd name="connsiteY0" fmla="*/ 3033223 h 3907191"/>
              <a:gd name="connsiteX1" fmla="*/ 5507674 w 5826651"/>
              <a:gd name="connsiteY1" fmla="*/ 3150182 h 3907191"/>
              <a:gd name="connsiteX2" fmla="*/ 5305656 w 5826651"/>
              <a:gd name="connsiteY2" fmla="*/ 3415995 h 3907191"/>
              <a:gd name="connsiteX3" fmla="*/ 5018576 w 5826651"/>
              <a:gd name="connsiteY3" fmla="*/ 3522321 h 3907191"/>
              <a:gd name="connsiteX4" fmla="*/ 4476316 w 5826651"/>
              <a:gd name="connsiteY4" fmla="*/ 3352200 h 3907191"/>
              <a:gd name="connsiteX5" fmla="*/ 4029749 w 5826651"/>
              <a:gd name="connsiteY5" fmla="*/ 3511689 h 3907191"/>
              <a:gd name="connsiteX6" fmla="*/ 3136614 w 5826651"/>
              <a:gd name="connsiteY6" fmla="*/ 3905093 h 3907191"/>
              <a:gd name="connsiteX7" fmla="*/ 2573088 w 5826651"/>
              <a:gd name="connsiteY7" fmla="*/ 3660544 h 3907191"/>
              <a:gd name="connsiteX8" fmla="*/ 2264744 w 5826651"/>
              <a:gd name="connsiteY8" fmla="*/ 3501056 h 3907191"/>
              <a:gd name="connsiteX9" fmla="*/ 2094623 w 5826651"/>
              <a:gd name="connsiteY9" fmla="*/ 3469158 h 3907191"/>
              <a:gd name="connsiteX10" fmla="*/ 2169051 w 5826651"/>
              <a:gd name="connsiteY10" fmla="*/ 3118284 h 3907191"/>
              <a:gd name="connsiteX11" fmla="*/ 1935135 w 5826651"/>
              <a:gd name="connsiteY11" fmla="*/ 2799307 h 3907191"/>
              <a:gd name="connsiteX12" fmla="*/ 1605525 w 5826651"/>
              <a:gd name="connsiteY12" fmla="*/ 2724879 h 3907191"/>
              <a:gd name="connsiteX13" fmla="*/ 1509832 w 5826651"/>
              <a:gd name="connsiteY13" fmla="*/ 2395270 h 3907191"/>
              <a:gd name="connsiteX14" fmla="*/ 1329079 w 5826651"/>
              <a:gd name="connsiteY14" fmla="*/ 2246414 h 3907191"/>
              <a:gd name="connsiteX15" fmla="*/ 1190856 w 5826651"/>
              <a:gd name="connsiteY15" fmla="*/ 2076293 h 3907191"/>
              <a:gd name="connsiteX16" fmla="*/ 1020735 w 5826651"/>
              <a:gd name="connsiteY16" fmla="*/ 1342647 h 3907191"/>
              <a:gd name="connsiteX17" fmla="*/ 839981 w 5826651"/>
              <a:gd name="connsiteY17" fmla="*/ 949242 h 3907191"/>
              <a:gd name="connsiteX18" fmla="*/ 265823 w 5826651"/>
              <a:gd name="connsiteY18" fmla="*/ 34842 h 3907191"/>
              <a:gd name="connsiteX19" fmla="*/ 9 w 5826651"/>
              <a:gd name="connsiteY19" fmla="*/ 173065 h 3907191"/>
              <a:gd name="connsiteX20" fmla="*/ 255190 w 5826651"/>
              <a:gd name="connsiteY20" fmla="*/ 2944 h 3907191"/>
              <a:gd name="connsiteX21" fmla="*/ 255190 w 5826651"/>
              <a:gd name="connsiteY21" fmla="*/ 2944 h 3907191"/>
              <a:gd name="connsiteX22" fmla="*/ 255190 w 5826651"/>
              <a:gd name="connsiteY22" fmla="*/ 2944 h 39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26651" h="3907191">
                <a:moveTo>
                  <a:pt x="5826651" y="3033223"/>
                </a:moveTo>
                <a:cubicBezTo>
                  <a:pt x="5710578" y="3059805"/>
                  <a:pt x="5594506" y="3086387"/>
                  <a:pt x="5507674" y="3150182"/>
                </a:cubicBezTo>
                <a:cubicBezTo>
                  <a:pt x="5420842" y="3213977"/>
                  <a:pt x="5387172" y="3353972"/>
                  <a:pt x="5305656" y="3415995"/>
                </a:cubicBezTo>
                <a:cubicBezTo>
                  <a:pt x="5224140" y="3478018"/>
                  <a:pt x="5156799" y="3532953"/>
                  <a:pt x="5018576" y="3522321"/>
                </a:cubicBezTo>
                <a:cubicBezTo>
                  <a:pt x="4880353" y="3511689"/>
                  <a:pt x="4641120" y="3353972"/>
                  <a:pt x="4476316" y="3352200"/>
                </a:cubicBezTo>
                <a:cubicBezTo>
                  <a:pt x="4311512" y="3350428"/>
                  <a:pt x="4253033" y="3419540"/>
                  <a:pt x="4029749" y="3511689"/>
                </a:cubicBezTo>
                <a:cubicBezTo>
                  <a:pt x="3806465" y="3603838"/>
                  <a:pt x="3379391" y="3880284"/>
                  <a:pt x="3136614" y="3905093"/>
                </a:cubicBezTo>
                <a:cubicBezTo>
                  <a:pt x="2893837" y="3929902"/>
                  <a:pt x="2718400" y="3727884"/>
                  <a:pt x="2573088" y="3660544"/>
                </a:cubicBezTo>
                <a:cubicBezTo>
                  <a:pt x="2427776" y="3593205"/>
                  <a:pt x="2344488" y="3532954"/>
                  <a:pt x="2264744" y="3501056"/>
                </a:cubicBezTo>
                <a:cubicBezTo>
                  <a:pt x="2185000" y="3469158"/>
                  <a:pt x="2110572" y="3532953"/>
                  <a:pt x="2094623" y="3469158"/>
                </a:cubicBezTo>
                <a:cubicBezTo>
                  <a:pt x="2078674" y="3405363"/>
                  <a:pt x="2195632" y="3229926"/>
                  <a:pt x="2169051" y="3118284"/>
                </a:cubicBezTo>
                <a:cubicBezTo>
                  <a:pt x="2142470" y="3006642"/>
                  <a:pt x="2029056" y="2864875"/>
                  <a:pt x="1935135" y="2799307"/>
                </a:cubicBezTo>
                <a:cubicBezTo>
                  <a:pt x="1841214" y="2733739"/>
                  <a:pt x="1676409" y="2792218"/>
                  <a:pt x="1605525" y="2724879"/>
                </a:cubicBezTo>
                <a:cubicBezTo>
                  <a:pt x="1534641" y="2657540"/>
                  <a:pt x="1555906" y="2475014"/>
                  <a:pt x="1509832" y="2395270"/>
                </a:cubicBezTo>
                <a:cubicBezTo>
                  <a:pt x="1463758" y="2315526"/>
                  <a:pt x="1382242" y="2299577"/>
                  <a:pt x="1329079" y="2246414"/>
                </a:cubicBezTo>
                <a:cubicBezTo>
                  <a:pt x="1275916" y="2193251"/>
                  <a:pt x="1242247" y="2226921"/>
                  <a:pt x="1190856" y="2076293"/>
                </a:cubicBezTo>
                <a:cubicBezTo>
                  <a:pt x="1139465" y="1925665"/>
                  <a:pt x="1079214" y="1530489"/>
                  <a:pt x="1020735" y="1342647"/>
                </a:cubicBezTo>
                <a:cubicBezTo>
                  <a:pt x="962256" y="1154805"/>
                  <a:pt x="965800" y="1167209"/>
                  <a:pt x="839981" y="949242"/>
                </a:cubicBezTo>
                <a:cubicBezTo>
                  <a:pt x="714162" y="731274"/>
                  <a:pt x="405818" y="164205"/>
                  <a:pt x="265823" y="34842"/>
                </a:cubicBezTo>
                <a:cubicBezTo>
                  <a:pt x="125828" y="-94521"/>
                  <a:pt x="1781" y="178381"/>
                  <a:pt x="9" y="173065"/>
                </a:cubicBezTo>
                <a:cubicBezTo>
                  <a:pt x="-1763" y="167749"/>
                  <a:pt x="255190" y="2944"/>
                  <a:pt x="255190" y="2944"/>
                </a:cubicBezTo>
                <a:lnTo>
                  <a:pt x="255190" y="2944"/>
                </a:lnTo>
                <a:lnTo>
                  <a:pt x="255190" y="2944"/>
                </a:lnTo>
              </a:path>
            </a:pathLst>
          </a:cu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659218" y="5690042"/>
            <a:ext cx="11185451" cy="1200329"/>
          </a:xfrm>
          <a:prstGeom prst="rect">
            <a:avLst/>
          </a:prstGeom>
          <a:noFill/>
        </p:spPr>
        <p:txBody>
          <a:bodyPr wrap="square" rtlCol="0">
            <a:spAutoFit/>
          </a:bodyPr>
          <a:lstStyle/>
          <a:p>
            <a:r>
              <a:rPr lang="de-DE" dirty="0" smtClean="0"/>
              <a:t>Ich versuche, einigermaßen getreu die wirklich gefahrenen Strecken blau darzustellen und die empfohlenen grün. Auf dem Stück zwischen der 57 (mit schrecklich viel Verkehr) und der Landstraße nach </a:t>
            </a:r>
            <a:r>
              <a:rPr lang="de-DE" dirty="0" err="1" smtClean="0"/>
              <a:t>Vítkov</a:t>
            </a:r>
            <a:r>
              <a:rPr lang="de-DE" dirty="0" smtClean="0"/>
              <a:t> hätte jemand weniger Verzweifeltes </a:t>
            </a:r>
            <a:r>
              <a:rPr lang="de-DE" dirty="0" err="1" smtClean="0"/>
              <a:t>forografiert</a:t>
            </a:r>
            <a:r>
              <a:rPr lang="de-DE" dirty="0" smtClean="0"/>
              <a:t>, wie ich mit </a:t>
            </a:r>
            <a:r>
              <a:rPr lang="de-DE" dirty="0"/>
              <a:t>F</a:t>
            </a:r>
            <a:r>
              <a:rPr lang="de-DE" dirty="0" smtClean="0"/>
              <a:t>ahrrad und Gepäck vor unpassierbaren Wasserwegen stand und unter dem Weidezaun durchkroch. Außerdem hatte ich die Straße bergauf ganz umsonst gemacht.</a:t>
            </a:r>
            <a:endParaRPr lang="de-DE" dirty="0"/>
          </a:p>
        </p:txBody>
      </p:sp>
      <p:sp>
        <p:nvSpPr>
          <p:cNvPr id="12" name="Textfeld 11"/>
          <p:cNvSpPr txBox="1"/>
          <p:nvPr/>
        </p:nvSpPr>
        <p:spPr>
          <a:xfrm>
            <a:off x="893136" y="1956391"/>
            <a:ext cx="1446028" cy="369332"/>
          </a:xfrm>
          <a:prstGeom prst="rect">
            <a:avLst/>
          </a:prstGeom>
          <a:noFill/>
        </p:spPr>
        <p:txBody>
          <a:bodyPr wrap="square" rtlCol="0">
            <a:spAutoFit/>
          </a:bodyPr>
          <a:lstStyle/>
          <a:p>
            <a:endParaRPr lang="de-DE" dirty="0"/>
          </a:p>
        </p:txBody>
      </p:sp>
      <p:sp>
        <p:nvSpPr>
          <p:cNvPr id="14" name="Rechteckiger Pfeil 13"/>
          <p:cNvSpPr/>
          <p:nvPr/>
        </p:nvSpPr>
        <p:spPr>
          <a:xfrm>
            <a:off x="893136" y="1585401"/>
            <a:ext cx="1329069" cy="2998382"/>
          </a:xfrm>
          <a:prstGeom prst="ben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Die Genauigkeit hat ihre grenzen: der Zipfel hier ist unnötig</a:t>
            </a:r>
          </a:p>
          <a:p>
            <a:pPr algn="ctr"/>
            <a:endParaRPr lang="de-DE" dirty="0">
              <a:solidFill>
                <a:schemeClr val="tx1"/>
              </a:solidFill>
            </a:endParaRPr>
          </a:p>
        </p:txBody>
      </p:sp>
    </p:spTree>
    <p:extLst>
      <p:ext uri="{BB962C8B-B14F-4D97-AF65-F5344CB8AC3E}">
        <p14:creationId xmlns:p14="http://schemas.microsoft.com/office/powerpoint/2010/main" val="2346304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761711"/>
          </a:xfrm>
        </p:spPr>
        <p:txBody>
          <a:bodyPr/>
          <a:lstStyle/>
          <a:p>
            <a:r>
              <a:rPr lang="de-DE" dirty="0" smtClean="0"/>
              <a:t>Berthelsdorfer Vorüberlegungen</a:t>
            </a:r>
            <a:endParaRPr lang="de-DE" dirty="0"/>
          </a:p>
        </p:txBody>
      </p:sp>
      <p:sp>
        <p:nvSpPr>
          <p:cNvPr id="3" name="Inhaltsplatzhalter 2"/>
          <p:cNvSpPr>
            <a:spLocks noGrp="1"/>
          </p:cNvSpPr>
          <p:nvPr>
            <p:ph idx="1"/>
          </p:nvPr>
        </p:nvSpPr>
        <p:spPr>
          <a:xfrm>
            <a:off x="838200" y="1302328"/>
            <a:ext cx="10624127" cy="5717308"/>
          </a:xfrm>
        </p:spPr>
        <p:txBody>
          <a:bodyPr>
            <a:normAutofit fontScale="85000" lnSpcReduction="20000"/>
          </a:bodyPr>
          <a:lstStyle/>
          <a:p>
            <a:pPr marL="0" indent="0">
              <a:buNone/>
            </a:pPr>
            <a:r>
              <a:rPr lang="de-DE" dirty="0" smtClean="0"/>
              <a:t>Ich habe noch nie eine Pilgerfahrt unternommen. Nichts verbindet mich, dachte ich, mit den Pilgern und Pilgerinnen nach </a:t>
            </a:r>
            <a:r>
              <a:rPr lang="de-DE" dirty="0" err="1" smtClean="0"/>
              <a:t>Compostela</a:t>
            </a:r>
            <a:r>
              <a:rPr lang="de-DE" dirty="0" smtClean="0"/>
              <a:t> oder an andere heilige Stätten. Zwar liebe ich es zu wandern, aber ohne dies mit mehr Bedeutung aufzuladen als der Begeisterung über Gottes Schöpfung. Nun aber gibt es diese Via </a:t>
            </a:r>
            <a:r>
              <a:rPr lang="de-DE" dirty="0" err="1" smtClean="0"/>
              <a:t>Exulantis</a:t>
            </a:r>
            <a:r>
              <a:rPr lang="de-DE" dirty="0" smtClean="0"/>
              <a:t>, die Route der ersten Herrnhuter als Pilgerweg. Erst während der Vorbereitungen zum 300. Jahrestag Herrnhuts hatte ich von ihr Kenntnis genommen. Dort war die Idee entstanden, die Via </a:t>
            </a:r>
            <a:r>
              <a:rPr lang="de-DE" dirty="0" err="1" smtClean="0"/>
              <a:t>Exulantis</a:t>
            </a:r>
            <a:r>
              <a:rPr lang="de-DE" dirty="0" smtClean="0"/>
              <a:t> zum Jubiläumsjahr stärker zu bewerben. Der Plan war, sie 2021 in einer kleinen Gruppe per Rad zu befahren, daraus einen Film zu machen und diesen dann zum Nachmachen anzubieten. Es gab auch schon Interessenten, ich hätte mich gern als </a:t>
            </a:r>
            <a:r>
              <a:rPr lang="de-DE" dirty="0" err="1" smtClean="0"/>
              <a:t>Gepoäcktrantporteurin</a:t>
            </a:r>
            <a:r>
              <a:rPr lang="de-DE" dirty="0" smtClean="0"/>
              <a:t> und Übersetzerin beteiligt. Doch dann kam Corona – und solche grenzüberschreitenden Touren schienen nicht planbar. </a:t>
            </a:r>
            <a:endParaRPr lang="de-DE" dirty="0"/>
          </a:p>
          <a:p>
            <a:pPr marL="0" indent="0">
              <a:buNone/>
            </a:pPr>
            <a:r>
              <a:rPr lang="de-DE" dirty="0" smtClean="0"/>
              <a:t>„Dann mache ich es eben allein!“ Irgendwann war dieser Gedanke da und setzte sich in mir fest. Und vielleicht verband mich hier doch mehr mit einigen der Hunderttausenden Pilgernden dieser Zeit: Es reizte mich auch das zeitweise Aussteigen aus dem Gewohnten, die Zeit für mich, die Gelegenheit, über das Leben nachzudenken usf. Meine Schwester meinte zwar, dass ich bei so einer Solopilgertour das Wichtigste fehlt: der Austausch mit anderen Menschen, aber in diesem Moment dachte ich, diesen in meinem normalen Alltag genug zu haben – und freute mich vor allem auf </a:t>
            </a:r>
            <a:endParaRPr lang="de-DE" dirty="0"/>
          </a:p>
        </p:txBody>
      </p:sp>
    </p:spTree>
    <p:extLst>
      <p:ext uri="{BB962C8B-B14F-4D97-AF65-F5344CB8AC3E}">
        <p14:creationId xmlns:p14="http://schemas.microsoft.com/office/powerpoint/2010/main" val="2872688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3133" r="21389"/>
          <a:stretch/>
        </p:blipFill>
        <p:spPr>
          <a:xfrm rot="5400000">
            <a:off x="262933" y="337362"/>
            <a:ext cx="3009015" cy="2780857"/>
          </a:xfrm>
          <a:prstGeom prst="rect">
            <a:avLst/>
          </a:prstGeom>
        </p:spPr>
      </p:pic>
      <p:sp>
        <p:nvSpPr>
          <p:cNvPr id="3" name="Textfeld 2"/>
          <p:cNvSpPr txBox="1"/>
          <p:nvPr/>
        </p:nvSpPr>
        <p:spPr>
          <a:xfrm>
            <a:off x="377013" y="3359884"/>
            <a:ext cx="2791490" cy="646331"/>
          </a:xfrm>
          <a:prstGeom prst="rect">
            <a:avLst/>
          </a:prstGeom>
          <a:noFill/>
        </p:spPr>
        <p:txBody>
          <a:bodyPr wrap="square" rtlCol="0">
            <a:spAutoFit/>
          </a:bodyPr>
          <a:lstStyle/>
          <a:p>
            <a:r>
              <a:rPr lang="de-DE" dirty="0" err="1" smtClean="0"/>
              <a:t>Vrchný</a:t>
            </a:r>
            <a:r>
              <a:rPr lang="de-DE" dirty="0" smtClean="0"/>
              <a:t>, wie der Name sagt</a:t>
            </a:r>
            <a:r>
              <a:rPr lang="de-DE" dirty="0"/>
              <a:t>,</a:t>
            </a:r>
            <a:r>
              <a:rPr lang="de-DE" dirty="0" smtClean="0"/>
              <a:t> ein hoch gelegenes Dorf </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367" y="223283"/>
            <a:ext cx="3444949" cy="2583712"/>
          </a:xfrm>
          <a:prstGeom prst="rect">
            <a:avLst/>
          </a:prstGeom>
        </p:spPr>
      </p:pic>
      <p:sp>
        <p:nvSpPr>
          <p:cNvPr id="5" name="Textfeld 4"/>
          <p:cNvSpPr txBox="1"/>
          <p:nvPr/>
        </p:nvSpPr>
        <p:spPr>
          <a:xfrm>
            <a:off x="3799367" y="3097618"/>
            <a:ext cx="2261191" cy="646331"/>
          </a:xfrm>
          <a:prstGeom prst="rect">
            <a:avLst/>
          </a:prstGeom>
          <a:noFill/>
        </p:spPr>
        <p:txBody>
          <a:bodyPr wrap="square" rtlCol="0">
            <a:spAutoFit/>
          </a:bodyPr>
          <a:lstStyle/>
          <a:p>
            <a:r>
              <a:rPr lang="de-DE" dirty="0" smtClean="0"/>
              <a:t>Mit prima Ausblicken...</a:t>
            </a:r>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48303" y="497072"/>
            <a:ext cx="2190307" cy="1642730"/>
          </a:xfrm>
          <a:prstGeom prst="rect">
            <a:avLst/>
          </a:prstGeom>
        </p:spPr>
      </p:pic>
      <p:sp>
        <p:nvSpPr>
          <p:cNvPr id="8" name="Textfeld 7"/>
          <p:cNvSpPr txBox="1"/>
          <p:nvPr/>
        </p:nvSpPr>
        <p:spPr>
          <a:xfrm>
            <a:off x="7522091" y="2728286"/>
            <a:ext cx="4577760" cy="923330"/>
          </a:xfrm>
          <a:prstGeom prst="rect">
            <a:avLst/>
          </a:prstGeom>
          <a:noFill/>
        </p:spPr>
        <p:txBody>
          <a:bodyPr wrap="square" rtlCol="0">
            <a:spAutoFit/>
          </a:bodyPr>
          <a:lstStyle/>
          <a:p>
            <a:r>
              <a:rPr lang="de-DE" dirty="0" smtClean="0"/>
              <a:t>Von der verzweifelten Suche nach dem richtigen Weg bleiben die Entdeckungen am Wegrand</a:t>
            </a:r>
            <a:endParaRPr lang="de-DE"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10817" t="-4189" r="32734" b="59381"/>
          <a:stretch/>
        </p:blipFill>
        <p:spPr>
          <a:xfrm>
            <a:off x="9292856" y="799458"/>
            <a:ext cx="2711304" cy="1614133"/>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t="33954" r="8063" b="40465"/>
          <a:stretch/>
        </p:blipFill>
        <p:spPr>
          <a:xfrm>
            <a:off x="320969" y="4208237"/>
            <a:ext cx="8406809" cy="1754372"/>
          </a:xfrm>
          <a:prstGeom prst="rect">
            <a:avLst/>
          </a:prstGeom>
        </p:spPr>
      </p:pic>
      <p:sp>
        <p:nvSpPr>
          <p:cNvPr id="12" name="Textfeld 11"/>
          <p:cNvSpPr txBox="1"/>
          <p:nvPr/>
        </p:nvSpPr>
        <p:spPr>
          <a:xfrm>
            <a:off x="377012" y="6149898"/>
            <a:ext cx="2261191" cy="646331"/>
          </a:xfrm>
          <a:prstGeom prst="rect">
            <a:avLst/>
          </a:prstGeom>
          <a:noFill/>
        </p:spPr>
        <p:txBody>
          <a:bodyPr wrap="square" rtlCol="0">
            <a:spAutoFit/>
          </a:bodyPr>
          <a:lstStyle/>
          <a:p>
            <a:r>
              <a:rPr lang="de-DE" dirty="0" smtClean="0"/>
              <a:t>Endlich wieder auf dem rechten Pfad</a:t>
            </a:r>
            <a:endParaRPr lang="de-DE" dirty="0"/>
          </a:p>
        </p:txBody>
      </p:sp>
      <p:pic>
        <p:nvPicPr>
          <p:cNvPr id="13" name="Grafik 12"/>
          <p:cNvPicPr>
            <a:picLocks noChangeAspect="1"/>
          </p:cNvPicPr>
          <p:nvPr/>
        </p:nvPicPr>
        <p:blipFill rotWithShape="1">
          <a:blip r:embed="rId7" cstate="print">
            <a:extLst>
              <a:ext uri="{28A0092B-C50C-407E-A947-70E740481C1C}">
                <a14:useLocalDpi xmlns:a14="http://schemas.microsoft.com/office/drawing/2010/main" val="0"/>
              </a:ext>
            </a:extLst>
          </a:blip>
          <a:srcRect l="15077" t="4341" r="19573" b="34419"/>
          <a:stretch/>
        </p:blipFill>
        <p:spPr>
          <a:xfrm>
            <a:off x="9012049" y="3683049"/>
            <a:ext cx="2755078" cy="1936398"/>
          </a:xfrm>
          <a:prstGeom prst="rect">
            <a:avLst/>
          </a:prstGeom>
        </p:spPr>
      </p:pic>
      <p:sp>
        <p:nvSpPr>
          <p:cNvPr id="14" name="Textfeld 13"/>
          <p:cNvSpPr txBox="1"/>
          <p:nvPr/>
        </p:nvSpPr>
        <p:spPr>
          <a:xfrm>
            <a:off x="9164822" y="5741581"/>
            <a:ext cx="2509727" cy="369332"/>
          </a:xfrm>
          <a:prstGeom prst="rect">
            <a:avLst/>
          </a:prstGeom>
          <a:noFill/>
        </p:spPr>
        <p:txBody>
          <a:bodyPr wrap="square" rtlCol="0">
            <a:spAutoFit/>
          </a:bodyPr>
          <a:lstStyle/>
          <a:p>
            <a:r>
              <a:rPr lang="de-DE" dirty="0" err="1" smtClean="0"/>
              <a:t>Nové</a:t>
            </a:r>
            <a:r>
              <a:rPr lang="de-DE" dirty="0" smtClean="0"/>
              <a:t> </a:t>
            </a:r>
            <a:r>
              <a:rPr lang="de-DE" dirty="0" err="1" smtClean="0"/>
              <a:t>Vrbno</a:t>
            </a:r>
            <a:endParaRPr lang="de-DE" dirty="0"/>
          </a:p>
        </p:txBody>
      </p:sp>
    </p:spTree>
    <p:extLst>
      <p:ext uri="{BB962C8B-B14F-4D97-AF65-F5344CB8AC3E}">
        <p14:creationId xmlns:p14="http://schemas.microsoft.com/office/powerpoint/2010/main" val="8650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t="7579" r="31351"/>
          <a:stretch/>
        </p:blipFill>
        <p:spPr>
          <a:xfrm rot="5400000">
            <a:off x="599262" y="290921"/>
            <a:ext cx="2980072" cy="3009014"/>
          </a:xfrm>
          <a:prstGeom prst="rect">
            <a:avLst/>
          </a:prstGeom>
        </p:spPr>
      </p:pic>
      <p:sp>
        <p:nvSpPr>
          <p:cNvPr id="4" name="Textfeld 3"/>
          <p:cNvSpPr txBox="1"/>
          <p:nvPr/>
        </p:nvSpPr>
        <p:spPr>
          <a:xfrm>
            <a:off x="124713" y="3408250"/>
            <a:ext cx="3551274" cy="1200329"/>
          </a:xfrm>
          <a:prstGeom prst="rect">
            <a:avLst/>
          </a:prstGeom>
          <a:noFill/>
        </p:spPr>
        <p:txBody>
          <a:bodyPr wrap="square" rtlCol="0">
            <a:spAutoFit/>
          </a:bodyPr>
          <a:lstStyle/>
          <a:p>
            <a:r>
              <a:rPr lang="de-DE" dirty="0" smtClean="0"/>
              <a:t>Auf dem Weg zwischen </a:t>
            </a:r>
            <a:r>
              <a:rPr lang="de-DE" dirty="0" err="1" smtClean="0"/>
              <a:t>Vrbno</a:t>
            </a:r>
            <a:r>
              <a:rPr lang="de-DE" dirty="0" smtClean="0"/>
              <a:t> und </a:t>
            </a:r>
            <a:r>
              <a:rPr lang="de-DE" dirty="0" err="1" smtClean="0"/>
              <a:t>Vítkov</a:t>
            </a:r>
            <a:r>
              <a:rPr lang="de-DE" dirty="0" smtClean="0"/>
              <a:t> oder schon nach </a:t>
            </a:r>
            <a:r>
              <a:rPr lang="de-DE" dirty="0" err="1" smtClean="0"/>
              <a:t>Budišov</a:t>
            </a:r>
            <a:r>
              <a:rPr lang="de-DE" dirty="0" smtClean="0"/>
              <a:t>. In </a:t>
            </a:r>
            <a:r>
              <a:rPr lang="de-DE" dirty="0" err="1" smtClean="0"/>
              <a:t>Vítkov</a:t>
            </a:r>
            <a:r>
              <a:rPr lang="de-DE" dirty="0" smtClean="0"/>
              <a:t> scheine ich nicht fotografiert zu haben.</a:t>
            </a:r>
            <a:endParaRPr lang="de-DE" dirty="0"/>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1697" r="40775"/>
          <a:stretch/>
        </p:blipFill>
        <p:spPr>
          <a:xfrm rot="5400000">
            <a:off x="4370517" y="96230"/>
            <a:ext cx="2396128" cy="2982876"/>
          </a:xfrm>
          <a:prstGeom prst="rect">
            <a:avLst/>
          </a:prstGeom>
        </p:spPr>
      </p:pic>
      <p:sp>
        <p:nvSpPr>
          <p:cNvPr id="6" name="Textfeld 5"/>
          <p:cNvSpPr txBox="1"/>
          <p:nvPr/>
        </p:nvSpPr>
        <p:spPr>
          <a:xfrm>
            <a:off x="4093534" y="2977116"/>
            <a:ext cx="7687339" cy="369332"/>
          </a:xfrm>
          <a:prstGeom prst="rect">
            <a:avLst/>
          </a:prstGeom>
          <a:noFill/>
        </p:spPr>
        <p:txBody>
          <a:bodyPr wrap="square" rtlCol="0">
            <a:spAutoFit/>
          </a:bodyPr>
          <a:lstStyle/>
          <a:p>
            <a:r>
              <a:rPr lang="de-DE" dirty="0" smtClean="0"/>
              <a:t>Zweimal </a:t>
            </a:r>
            <a:r>
              <a:rPr lang="de-DE" dirty="0" err="1" smtClean="0"/>
              <a:t>Budišov</a:t>
            </a:r>
            <a:r>
              <a:rPr lang="de-DE" dirty="0" smtClean="0"/>
              <a:t> und der Wegweiser auf den schönen Fahrradweg nach </a:t>
            </a:r>
            <a:r>
              <a:rPr lang="de-DE" dirty="0" err="1" smtClean="0"/>
              <a:t>Dvorce</a:t>
            </a:r>
            <a:r>
              <a:rPr lang="de-DE" dirty="0" smtClean="0"/>
              <a:t> </a:t>
            </a:r>
            <a:endParaRPr lang="de-DE"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2752" b="34263"/>
          <a:stretch/>
        </p:blipFill>
        <p:spPr>
          <a:xfrm>
            <a:off x="7328531" y="363597"/>
            <a:ext cx="4587022" cy="220094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627" y="3537832"/>
            <a:ext cx="2785623" cy="2089217"/>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t="18294" r="-426" b="21241"/>
          <a:stretch/>
        </p:blipFill>
        <p:spPr>
          <a:xfrm>
            <a:off x="7177921" y="4138553"/>
            <a:ext cx="4602952" cy="2078524"/>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237644" y="4932091"/>
            <a:ext cx="2116176" cy="1587132"/>
          </a:xfrm>
          <a:prstGeom prst="rect">
            <a:avLst/>
          </a:prstGeom>
        </p:spPr>
      </p:pic>
      <p:sp>
        <p:nvSpPr>
          <p:cNvPr id="12" name="Textfeld 11"/>
          <p:cNvSpPr txBox="1"/>
          <p:nvPr/>
        </p:nvSpPr>
        <p:spPr>
          <a:xfrm>
            <a:off x="2259696" y="4848494"/>
            <a:ext cx="1700532" cy="1754326"/>
          </a:xfrm>
          <a:prstGeom prst="rect">
            <a:avLst/>
          </a:prstGeom>
          <a:noFill/>
        </p:spPr>
        <p:txBody>
          <a:bodyPr wrap="square" rtlCol="0">
            <a:spAutoFit/>
          </a:bodyPr>
          <a:lstStyle/>
          <a:p>
            <a:r>
              <a:rPr lang="de-DE" dirty="0" err="1" smtClean="0"/>
              <a:t>Černý</a:t>
            </a:r>
            <a:r>
              <a:rPr lang="de-DE" dirty="0" smtClean="0"/>
              <a:t> </a:t>
            </a:r>
            <a:r>
              <a:rPr lang="de-DE" dirty="0" err="1" smtClean="0"/>
              <a:t>potok</a:t>
            </a:r>
            <a:r>
              <a:rPr lang="de-DE" dirty="0" smtClean="0"/>
              <a:t>, an dem Herzogwald einst lag, von der Landstraße nach </a:t>
            </a:r>
            <a:r>
              <a:rPr lang="de-DE" dirty="0" err="1" smtClean="0"/>
              <a:t>Bílčice</a:t>
            </a:r>
            <a:r>
              <a:rPr lang="de-DE" dirty="0" smtClean="0"/>
              <a:t> aus.</a:t>
            </a:r>
            <a:endParaRPr lang="de-DE" dirty="0"/>
          </a:p>
        </p:txBody>
      </p:sp>
    </p:spTree>
    <p:extLst>
      <p:ext uri="{BB962C8B-B14F-4D97-AF65-F5344CB8AC3E}">
        <p14:creationId xmlns:p14="http://schemas.microsoft.com/office/powerpoint/2010/main" val="3664853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4257" t="-7098" r="-20561" b="-16810"/>
          <a:stretch/>
        </p:blipFill>
        <p:spPr>
          <a:xfrm>
            <a:off x="-2690038" y="-667193"/>
            <a:ext cx="18288000" cy="10287000"/>
          </a:xfrm>
          <a:prstGeom prst="rect">
            <a:avLst/>
          </a:prstGeom>
          <a:noFill/>
        </p:spPr>
      </p:pic>
      <p:sp>
        <p:nvSpPr>
          <p:cNvPr id="5" name="Freihandform 4"/>
          <p:cNvSpPr/>
          <p:nvPr/>
        </p:nvSpPr>
        <p:spPr>
          <a:xfrm>
            <a:off x="2243470" y="2764466"/>
            <a:ext cx="6432697" cy="3689497"/>
          </a:xfrm>
          <a:custGeom>
            <a:avLst/>
            <a:gdLst>
              <a:gd name="connsiteX0" fmla="*/ 6432697 w 6432697"/>
              <a:gd name="connsiteY0" fmla="*/ 3689497 h 3689497"/>
              <a:gd name="connsiteX1" fmla="*/ 5954232 w 6432697"/>
              <a:gd name="connsiteY1" fmla="*/ 3189767 h 3689497"/>
              <a:gd name="connsiteX2" fmla="*/ 5507665 w 6432697"/>
              <a:gd name="connsiteY2" fmla="*/ 3019646 h 3689497"/>
              <a:gd name="connsiteX3" fmla="*/ 5124893 w 6432697"/>
              <a:gd name="connsiteY3" fmla="*/ 2647507 h 3689497"/>
              <a:gd name="connsiteX4" fmla="*/ 4614530 w 6432697"/>
              <a:gd name="connsiteY4" fmla="*/ 2254102 h 3689497"/>
              <a:gd name="connsiteX5" fmla="*/ 3944679 w 6432697"/>
              <a:gd name="connsiteY5" fmla="*/ 2232837 h 3689497"/>
              <a:gd name="connsiteX6" fmla="*/ 3359888 w 6432697"/>
              <a:gd name="connsiteY6" fmla="*/ 2083981 h 3689497"/>
              <a:gd name="connsiteX7" fmla="*/ 2753832 w 6432697"/>
              <a:gd name="connsiteY7" fmla="*/ 1509823 h 3689497"/>
              <a:gd name="connsiteX8" fmla="*/ 2222204 w 6432697"/>
              <a:gd name="connsiteY8" fmla="*/ 1158949 h 3689497"/>
              <a:gd name="connsiteX9" fmla="*/ 1690577 w 6432697"/>
              <a:gd name="connsiteY9" fmla="*/ 648586 h 3689497"/>
              <a:gd name="connsiteX10" fmla="*/ 744279 w 6432697"/>
              <a:gd name="connsiteY10" fmla="*/ 233916 h 3689497"/>
              <a:gd name="connsiteX11" fmla="*/ 0 w 6432697"/>
              <a:gd name="connsiteY11" fmla="*/ 0 h 3689497"/>
              <a:gd name="connsiteX12" fmla="*/ 0 w 6432697"/>
              <a:gd name="connsiteY12" fmla="*/ 0 h 368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2697" h="3689497">
                <a:moveTo>
                  <a:pt x="6432697" y="3689497"/>
                </a:moveTo>
                <a:cubicBezTo>
                  <a:pt x="6270550" y="3495453"/>
                  <a:pt x="6108404" y="3301409"/>
                  <a:pt x="5954232" y="3189767"/>
                </a:cubicBezTo>
                <a:cubicBezTo>
                  <a:pt x="5800060" y="3078125"/>
                  <a:pt x="5645888" y="3110023"/>
                  <a:pt x="5507665" y="3019646"/>
                </a:cubicBezTo>
                <a:cubicBezTo>
                  <a:pt x="5369442" y="2929269"/>
                  <a:pt x="5273749" y="2775098"/>
                  <a:pt x="5124893" y="2647507"/>
                </a:cubicBezTo>
                <a:cubicBezTo>
                  <a:pt x="4976037" y="2519916"/>
                  <a:pt x="4811232" y="2323214"/>
                  <a:pt x="4614530" y="2254102"/>
                </a:cubicBezTo>
                <a:cubicBezTo>
                  <a:pt x="4417828" y="2184990"/>
                  <a:pt x="4153786" y="2261190"/>
                  <a:pt x="3944679" y="2232837"/>
                </a:cubicBezTo>
                <a:cubicBezTo>
                  <a:pt x="3735572" y="2204484"/>
                  <a:pt x="3558362" y="2204483"/>
                  <a:pt x="3359888" y="2083981"/>
                </a:cubicBezTo>
                <a:cubicBezTo>
                  <a:pt x="3161413" y="1963479"/>
                  <a:pt x="2943446" y="1663995"/>
                  <a:pt x="2753832" y="1509823"/>
                </a:cubicBezTo>
                <a:cubicBezTo>
                  <a:pt x="2564218" y="1355651"/>
                  <a:pt x="2399413" y="1302488"/>
                  <a:pt x="2222204" y="1158949"/>
                </a:cubicBezTo>
                <a:cubicBezTo>
                  <a:pt x="2044995" y="1015410"/>
                  <a:pt x="1936898" y="802758"/>
                  <a:pt x="1690577" y="648586"/>
                </a:cubicBezTo>
                <a:cubicBezTo>
                  <a:pt x="1444256" y="494414"/>
                  <a:pt x="1026042" y="342014"/>
                  <a:pt x="744279" y="233916"/>
                </a:cubicBezTo>
                <a:cubicBezTo>
                  <a:pt x="462516" y="125818"/>
                  <a:pt x="0" y="0"/>
                  <a:pt x="0" y="0"/>
                </a:cubicBezTo>
                <a:lnTo>
                  <a:pt x="0" y="0"/>
                </a:lnTo>
              </a:path>
            </a:pathLst>
          </a:cu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a:off x="4890977" y="3274828"/>
            <a:ext cx="2317897" cy="1019315"/>
          </a:xfrm>
          <a:custGeom>
            <a:avLst/>
            <a:gdLst>
              <a:gd name="connsiteX0" fmla="*/ 0 w 2317897"/>
              <a:gd name="connsiteY0" fmla="*/ 861237 h 1019315"/>
              <a:gd name="connsiteX1" fmla="*/ 361507 w 2317897"/>
              <a:gd name="connsiteY1" fmla="*/ 882502 h 1019315"/>
              <a:gd name="connsiteX2" fmla="*/ 765544 w 2317897"/>
              <a:gd name="connsiteY2" fmla="*/ 978195 h 1019315"/>
              <a:gd name="connsiteX3" fmla="*/ 1063256 w 2317897"/>
              <a:gd name="connsiteY3" fmla="*/ 1010093 h 1019315"/>
              <a:gd name="connsiteX4" fmla="*/ 1626781 w 2317897"/>
              <a:gd name="connsiteY4" fmla="*/ 818707 h 1019315"/>
              <a:gd name="connsiteX5" fmla="*/ 1956390 w 2317897"/>
              <a:gd name="connsiteY5" fmla="*/ 435935 h 1019315"/>
              <a:gd name="connsiteX6" fmla="*/ 2317897 w 2317897"/>
              <a:gd name="connsiteY6" fmla="*/ 0 h 1019315"/>
              <a:gd name="connsiteX7" fmla="*/ 2317897 w 2317897"/>
              <a:gd name="connsiteY7" fmla="*/ 0 h 10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7897" h="1019315">
                <a:moveTo>
                  <a:pt x="0" y="861237"/>
                </a:moveTo>
                <a:cubicBezTo>
                  <a:pt x="116958" y="862123"/>
                  <a:pt x="233916" y="863009"/>
                  <a:pt x="361507" y="882502"/>
                </a:cubicBezTo>
                <a:cubicBezTo>
                  <a:pt x="489098" y="901995"/>
                  <a:pt x="648586" y="956930"/>
                  <a:pt x="765544" y="978195"/>
                </a:cubicBezTo>
                <a:cubicBezTo>
                  <a:pt x="882502" y="999460"/>
                  <a:pt x="919717" y="1036674"/>
                  <a:pt x="1063256" y="1010093"/>
                </a:cubicBezTo>
                <a:cubicBezTo>
                  <a:pt x="1206795" y="983512"/>
                  <a:pt x="1477925" y="914400"/>
                  <a:pt x="1626781" y="818707"/>
                </a:cubicBezTo>
                <a:cubicBezTo>
                  <a:pt x="1775637" y="723014"/>
                  <a:pt x="1841204" y="572386"/>
                  <a:pt x="1956390" y="435935"/>
                </a:cubicBezTo>
                <a:cubicBezTo>
                  <a:pt x="2071576" y="299484"/>
                  <a:pt x="2317897" y="0"/>
                  <a:pt x="2317897" y="0"/>
                </a:cubicBezTo>
                <a:lnTo>
                  <a:pt x="2317897"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5717854" y="1473701"/>
            <a:ext cx="4593266" cy="1477328"/>
          </a:xfrm>
          <a:prstGeom prst="rect">
            <a:avLst/>
          </a:prstGeom>
          <a:noFill/>
        </p:spPr>
        <p:txBody>
          <a:bodyPr wrap="square" rtlCol="0">
            <a:spAutoFit/>
          </a:bodyPr>
          <a:lstStyle/>
          <a:p>
            <a:r>
              <a:rPr lang="de-DE" dirty="0" smtClean="0"/>
              <a:t>Ganz genau weiß ich bis jetzt nicht, wo Herzogwald war, aber nach </a:t>
            </a:r>
            <a:r>
              <a:rPr lang="de-DE" dirty="0" err="1" smtClean="0"/>
              <a:t>Googl</a:t>
            </a:r>
            <a:r>
              <a:rPr lang="de-DE" dirty="0" smtClean="0"/>
              <a:t> </a:t>
            </a:r>
            <a:r>
              <a:rPr lang="de-DE" dirty="0" err="1" smtClean="0"/>
              <a:t>Maps</a:t>
            </a:r>
            <a:r>
              <a:rPr lang="de-DE" dirty="0" smtClean="0"/>
              <a:t> wäre ich auf dem Weg auch nur bis zum Zusammenfluss von </a:t>
            </a:r>
            <a:r>
              <a:rPr lang="de-DE" dirty="0" err="1" smtClean="0"/>
              <a:t>Mohra</a:t>
            </a:r>
            <a:r>
              <a:rPr lang="de-DE" dirty="0" smtClean="0"/>
              <a:t> und </a:t>
            </a:r>
            <a:r>
              <a:rPr lang="de-DE" dirty="0" err="1" smtClean="0"/>
              <a:t>Lobnig</a:t>
            </a:r>
            <a:r>
              <a:rPr lang="de-DE" dirty="0" smtClean="0"/>
              <a:t> gekommen</a:t>
            </a:r>
            <a:endParaRPr lang="de-DE" dirty="0"/>
          </a:p>
        </p:txBody>
      </p:sp>
    </p:spTree>
    <p:extLst>
      <p:ext uri="{BB962C8B-B14F-4D97-AF65-F5344CB8AC3E}">
        <p14:creationId xmlns:p14="http://schemas.microsoft.com/office/powerpoint/2010/main" val="954758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56" y="308344"/>
            <a:ext cx="3501656" cy="2626242"/>
          </a:xfrm>
          <a:prstGeom prst="rect">
            <a:avLst/>
          </a:prstGeom>
        </p:spPr>
      </p:pic>
      <p:sp>
        <p:nvSpPr>
          <p:cNvPr id="3" name="Textfeld 2"/>
          <p:cNvSpPr txBox="1"/>
          <p:nvPr/>
        </p:nvSpPr>
        <p:spPr>
          <a:xfrm>
            <a:off x="228378" y="2910484"/>
            <a:ext cx="3611513" cy="2031325"/>
          </a:xfrm>
          <a:prstGeom prst="rect">
            <a:avLst/>
          </a:prstGeom>
          <a:noFill/>
        </p:spPr>
        <p:txBody>
          <a:bodyPr wrap="square" rtlCol="0">
            <a:spAutoFit/>
          </a:bodyPr>
          <a:lstStyle/>
          <a:p>
            <a:r>
              <a:rPr lang="de-DE" dirty="0" smtClean="0"/>
              <a:t>Der Weg war schön, die Hoffnung wurde bei diesem Schild größer, oberhalb des Stausees durchfahren zu können, aber dann war Straße gesperrt, die Folge: ein weiterer wilder Weg durch den Wald an diesem Tag.</a:t>
            </a:r>
            <a:endParaRPr lang="de-DE"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1922" r="25833"/>
          <a:stretch/>
        </p:blipFill>
        <p:spPr>
          <a:xfrm rot="5400000">
            <a:off x="4186347" y="390527"/>
            <a:ext cx="1892597" cy="1877089"/>
          </a:xfrm>
          <a:prstGeom prst="rect">
            <a:avLst/>
          </a:prstGeom>
        </p:spPr>
      </p:pic>
      <p:sp>
        <p:nvSpPr>
          <p:cNvPr id="5" name="Textfeld 4"/>
          <p:cNvSpPr txBox="1"/>
          <p:nvPr/>
        </p:nvSpPr>
        <p:spPr>
          <a:xfrm>
            <a:off x="4101509" y="2381527"/>
            <a:ext cx="2155517" cy="2031325"/>
          </a:xfrm>
          <a:prstGeom prst="rect">
            <a:avLst/>
          </a:prstGeom>
          <a:noFill/>
        </p:spPr>
        <p:txBody>
          <a:bodyPr wrap="square" rtlCol="0">
            <a:spAutoFit/>
          </a:bodyPr>
          <a:lstStyle/>
          <a:p>
            <a:r>
              <a:rPr lang="de-DE" dirty="0" smtClean="0"/>
              <a:t>Immerhin sehe ich sie dann von oben und finde auch eine Straße, die mich weiterführt, doch, es ist schon halb fünf und Krnov ist weit</a:t>
            </a:r>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379" y="382773"/>
            <a:ext cx="1884832" cy="1413624"/>
          </a:xfrm>
          <a:prstGeom prst="rect">
            <a:avLst/>
          </a:prstGeom>
        </p:spPr>
      </p:pic>
      <p:sp>
        <p:nvSpPr>
          <p:cNvPr id="7" name="Textfeld 6"/>
          <p:cNvSpPr txBox="1"/>
          <p:nvPr/>
        </p:nvSpPr>
        <p:spPr>
          <a:xfrm>
            <a:off x="6462379" y="1981890"/>
            <a:ext cx="1884832" cy="1754326"/>
          </a:xfrm>
          <a:prstGeom prst="rect">
            <a:avLst/>
          </a:prstGeom>
          <a:noFill/>
        </p:spPr>
        <p:txBody>
          <a:bodyPr wrap="square" rtlCol="0">
            <a:spAutoFit/>
          </a:bodyPr>
          <a:lstStyle/>
          <a:p>
            <a:r>
              <a:rPr lang="de-DE" dirty="0" smtClean="0"/>
              <a:t>Was man hier nicht sieht, mich aber unterwegs erfreut hat: ein Gimpel-Pärchen auf dem Waldweg</a:t>
            </a:r>
            <a:endParaRPr lang="de-DE" dirty="0"/>
          </a:p>
        </p:txBody>
      </p:sp>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t="466" r="13528" b="31937"/>
          <a:stretch/>
        </p:blipFill>
        <p:spPr>
          <a:xfrm>
            <a:off x="8488326" y="276615"/>
            <a:ext cx="3590260" cy="2104912"/>
          </a:xfrm>
          <a:prstGeom prst="rect">
            <a:avLst/>
          </a:prstGeom>
        </p:spPr>
      </p:pic>
      <p:sp>
        <p:nvSpPr>
          <p:cNvPr id="9" name="Textfeld 8"/>
          <p:cNvSpPr txBox="1"/>
          <p:nvPr/>
        </p:nvSpPr>
        <p:spPr>
          <a:xfrm>
            <a:off x="8493876" y="2582054"/>
            <a:ext cx="3584710" cy="923330"/>
          </a:xfrm>
          <a:prstGeom prst="rect">
            <a:avLst/>
          </a:prstGeom>
          <a:noFill/>
        </p:spPr>
        <p:txBody>
          <a:bodyPr wrap="square" rtlCol="0">
            <a:spAutoFit/>
          </a:bodyPr>
          <a:lstStyle/>
          <a:p>
            <a:r>
              <a:rPr lang="de-DE" dirty="0" smtClean="0"/>
              <a:t>Eine von unzähligen Kuhweiden, hier musste ich glücklicherweise nicht hinüber</a:t>
            </a:r>
            <a:endParaRPr lang="de-DE" dirty="0"/>
          </a:p>
        </p:txBody>
      </p:sp>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t="18915" r="8876" b="26977"/>
          <a:stretch/>
        </p:blipFill>
        <p:spPr>
          <a:xfrm>
            <a:off x="301256" y="4899903"/>
            <a:ext cx="3581253" cy="1594884"/>
          </a:xfrm>
          <a:prstGeom prst="rect">
            <a:avLst/>
          </a:prstGeom>
        </p:spPr>
      </p:pic>
      <p:sp>
        <p:nvSpPr>
          <p:cNvPr id="11" name="Textfeld 10"/>
          <p:cNvSpPr txBox="1"/>
          <p:nvPr/>
        </p:nvSpPr>
        <p:spPr>
          <a:xfrm>
            <a:off x="842624" y="6452880"/>
            <a:ext cx="1790627" cy="369332"/>
          </a:xfrm>
          <a:prstGeom prst="rect">
            <a:avLst/>
          </a:prstGeom>
          <a:noFill/>
        </p:spPr>
        <p:txBody>
          <a:bodyPr wrap="square" rtlCol="0">
            <a:spAutoFit/>
          </a:bodyPr>
          <a:lstStyle/>
          <a:p>
            <a:r>
              <a:rPr lang="de-DE" dirty="0" err="1" smtClean="0"/>
              <a:t>Horný</a:t>
            </a:r>
            <a:r>
              <a:rPr lang="de-DE" dirty="0" smtClean="0"/>
              <a:t> </a:t>
            </a:r>
            <a:r>
              <a:rPr lang="de-DE" dirty="0" err="1" smtClean="0"/>
              <a:t>Benešov</a:t>
            </a:r>
            <a:endParaRPr lang="de-DE" dirty="0"/>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4101" y="4519009"/>
            <a:ext cx="2824716" cy="2118537"/>
          </a:xfrm>
          <a:prstGeom prst="rect">
            <a:avLst/>
          </a:prstGeom>
        </p:spPr>
      </p:pic>
      <p:sp>
        <p:nvSpPr>
          <p:cNvPr id="13" name="Textfeld 12"/>
          <p:cNvSpPr txBox="1"/>
          <p:nvPr/>
        </p:nvSpPr>
        <p:spPr>
          <a:xfrm>
            <a:off x="7214846" y="3921709"/>
            <a:ext cx="2392325" cy="2585323"/>
          </a:xfrm>
          <a:prstGeom prst="rect">
            <a:avLst/>
          </a:prstGeom>
          <a:noFill/>
        </p:spPr>
        <p:txBody>
          <a:bodyPr wrap="square" rtlCol="0">
            <a:spAutoFit/>
          </a:bodyPr>
          <a:lstStyle/>
          <a:p>
            <a:r>
              <a:rPr lang="de-DE" dirty="0" smtClean="0"/>
              <a:t>Ein Stück Weideland -  mittendrin ein Bunker, Rest des Tschechischen Walles, der durch das Münchner Abkommen 1938 obsolet wurde und dann der deutschen Wehrmacht diente</a:t>
            </a:r>
            <a:endParaRPr lang="de-DE" dirty="0"/>
          </a:p>
        </p:txBody>
      </p:sp>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291495" y="3993170"/>
            <a:ext cx="3094320" cy="2320741"/>
          </a:xfrm>
          <a:prstGeom prst="rect">
            <a:avLst/>
          </a:prstGeom>
        </p:spPr>
      </p:pic>
    </p:spTree>
    <p:extLst>
      <p:ext uri="{BB962C8B-B14F-4D97-AF65-F5344CB8AC3E}">
        <p14:creationId xmlns:p14="http://schemas.microsoft.com/office/powerpoint/2010/main" val="2205576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636" y="166254"/>
            <a:ext cx="9144000" cy="6858000"/>
          </a:xfrm>
          <a:prstGeom prst="rect">
            <a:avLst/>
          </a:prstGeom>
        </p:spPr>
      </p:pic>
    </p:spTree>
    <p:extLst>
      <p:ext uri="{BB962C8B-B14F-4D97-AF65-F5344CB8AC3E}">
        <p14:creationId xmlns:p14="http://schemas.microsoft.com/office/powerpoint/2010/main" val="529088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535708"/>
            <a:ext cx="10513291" cy="6058131"/>
          </a:xfrm>
        </p:spPr>
        <p:txBody>
          <a:bodyPr>
            <a:normAutofit fontScale="92500" lnSpcReduction="20000"/>
          </a:bodyPr>
          <a:lstStyle/>
          <a:p>
            <a:pPr marL="0" indent="0">
              <a:buNone/>
            </a:pPr>
            <a:r>
              <a:rPr lang="de-DE" dirty="0" smtClean="0"/>
              <a:t>Kurz, ich kam in Pension Eva gegen 20:00 an , wurde freundlich empfangen, mein </a:t>
            </a:r>
            <a:r>
              <a:rPr lang="de-DE" dirty="0"/>
              <a:t>F</a:t>
            </a:r>
            <a:r>
              <a:rPr lang="de-DE" dirty="0" smtClean="0"/>
              <a:t>ahrrad wurde direkt in der Gaststube sichergestellt. Dass es diese Gaststube gab, trug viel zu meiner Erleichterung bei, hatte ich doch fragen wollen, wo ich in der Umgebung noch etwas zu essen bekommen konnte. Nun, hier bekam ich es: nach der regenerierenden Dusche gab es Gulasch und ein großes Bier gegen den doch erheblichen Durst, den Fahrradfahren verursacht. Und dann gab es vor allem diese anregende Gesprächsrunde am „Stammtisch“, bevölkert vom Wirt selbst, einem Lehrerehepaar aus der Nachbarschaft und Sohn und Enkel der Wirtsleute, die aus Prag zu Besuch waren. Hier habe ich zum ersten Mal erzählt, was ich vorhabe und warum. Das Gespräch drehte sich in der Folge um die deutsch-tschechisch gemischte Bevölkerung der Sudeten und </a:t>
            </a:r>
            <a:r>
              <a:rPr lang="de-DE" dirty="0" err="1" smtClean="0"/>
              <a:t>Krnovs</a:t>
            </a:r>
            <a:r>
              <a:rPr lang="de-DE" dirty="0" smtClean="0"/>
              <a:t> selbst und ihre Schicksale nach dem 2. Weltkrieg, um Comenius‘ Pädagogik, um chinesische Philosophie und Waldorfschulen. Wobei diesmal der Missionar eher </a:t>
            </a:r>
            <a:r>
              <a:rPr lang="de-DE" dirty="0"/>
              <a:t>der junge Vater als </a:t>
            </a:r>
            <a:r>
              <a:rPr lang="de-DE" dirty="0" smtClean="0"/>
              <a:t>ich war; </a:t>
            </a:r>
            <a:r>
              <a:rPr lang="de-DE" dirty="0"/>
              <a:t>er </a:t>
            </a:r>
            <a:r>
              <a:rPr lang="de-DE" dirty="0" smtClean="0"/>
              <a:t>schwärmte mit Eifer von chinesischen Horoskopen, während sein </a:t>
            </a:r>
            <a:r>
              <a:rPr lang="de-DE" dirty="0"/>
              <a:t>V</a:t>
            </a:r>
            <a:r>
              <a:rPr lang="de-DE" dirty="0" smtClean="0"/>
              <a:t>ater, der Wirt, seinen katholischen Glauben mit einem auf dem Tisch liegenden Rosenkranz bekannte. </a:t>
            </a:r>
          </a:p>
          <a:p>
            <a:pPr marL="0" indent="0">
              <a:buNone/>
            </a:pPr>
            <a:r>
              <a:rPr lang="de-DE" dirty="0" smtClean="0"/>
              <a:t>Leider habe ich von dieser gastlichen Pension in der </a:t>
            </a:r>
            <a:r>
              <a:rPr lang="de-DE" dirty="0" err="1" smtClean="0"/>
              <a:t>Jiráskova</a:t>
            </a:r>
            <a:r>
              <a:rPr lang="de-DE" dirty="0"/>
              <a:t>-</a:t>
            </a:r>
            <a:r>
              <a:rPr lang="de-DE" dirty="0" smtClean="0"/>
              <a:t>Straße kein Foto. Jedem auf der Via </a:t>
            </a:r>
            <a:r>
              <a:rPr lang="de-DE" dirty="0" err="1" smtClean="0"/>
              <a:t>Exulantis</a:t>
            </a:r>
            <a:r>
              <a:rPr lang="de-DE" dirty="0" smtClean="0"/>
              <a:t> ist sie zu empfehlen. Der unterwegs fotografierte Stadtplan half mir am nächsten Morgen gut aus der Stadt Richtung </a:t>
            </a:r>
            <a:r>
              <a:rPr lang="de-DE" dirty="0" err="1" smtClean="0"/>
              <a:t>Mokre</a:t>
            </a:r>
            <a:r>
              <a:rPr lang="de-DE" dirty="0" smtClean="0"/>
              <a:t>.</a:t>
            </a:r>
            <a:endParaRPr lang="de-DE" dirty="0"/>
          </a:p>
        </p:txBody>
      </p:sp>
    </p:spTree>
    <p:extLst>
      <p:ext uri="{BB962C8B-B14F-4D97-AF65-F5344CB8AC3E}">
        <p14:creationId xmlns:p14="http://schemas.microsoft.com/office/powerpoint/2010/main" val="3634162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r="1257" b="10219"/>
          <a:stretch/>
        </p:blipFill>
        <p:spPr>
          <a:xfrm>
            <a:off x="-581891" y="-491836"/>
            <a:ext cx="12552218" cy="8559728"/>
          </a:xfrm>
          <a:prstGeom prst="rect">
            <a:avLst/>
          </a:prstGeom>
        </p:spPr>
      </p:pic>
      <p:cxnSp>
        <p:nvCxnSpPr>
          <p:cNvPr id="4" name="Gerade Verbindung mit Pfeil 3"/>
          <p:cNvCxnSpPr/>
          <p:nvPr/>
        </p:nvCxnSpPr>
        <p:spPr>
          <a:xfrm>
            <a:off x="3509818" y="840509"/>
            <a:ext cx="526473" cy="1551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2881747" y="1579479"/>
            <a:ext cx="1376218" cy="369332"/>
          </a:xfrm>
          <a:prstGeom prst="rect">
            <a:avLst/>
          </a:prstGeom>
          <a:solidFill>
            <a:srgbClr val="FAB2EC">
              <a:alpha val="69804"/>
            </a:srgbClr>
          </a:solidFill>
        </p:spPr>
        <p:txBody>
          <a:bodyPr wrap="square" rtlCol="0">
            <a:spAutoFit/>
          </a:bodyPr>
          <a:lstStyle/>
          <a:p>
            <a:r>
              <a:rPr lang="de-DE" dirty="0" smtClean="0"/>
              <a:t>Pension Eva</a:t>
            </a:r>
            <a:endParaRPr lang="de-DE" dirty="0"/>
          </a:p>
        </p:txBody>
      </p:sp>
      <p:sp>
        <p:nvSpPr>
          <p:cNvPr id="7" name="Freihandform 6"/>
          <p:cNvSpPr/>
          <p:nvPr/>
        </p:nvSpPr>
        <p:spPr>
          <a:xfrm>
            <a:off x="7813964" y="-73891"/>
            <a:ext cx="1773381" cy="3676073"/>
          </a:xfrm>
          <a:custGeom>
            <a:avLst/>
            <a:gdLst>
              <a:gd name="connsiteX0" fmla="*/ 0 w 1773381"/>
              <a:gd name="connsiteY0" fmla="*/ 3676073 h 3676073"/>
              <a:gd name="connsiteX1" fmla="*/ 979054 w 1773381"/>
              <a:gd name="connsiteY1" fmla="*/ 2752436 h 3676073"/>
              <a:gd name="connsiteX2" fmla="*/ 951345 w 1773381"/>
              <a:gd name="connsiteY2" fmla="*/ 2179782 h 3676073"/>
              <a:gd name="connsiteX3" fmla="*/ 1173018 w 1773381"/>
              <a:gd name="connsiteY3" fmla="*/ 1200727 h 3676073"/>
              <a:gd name="connsiteX4" fmla="*/ 1588654 w 1773381"/>
              <a:gd name="connsiteY4" fmla="*/ 822036 h 3676073"/>
              <a:gd name="connsiteX5" fmla="*/ 1773381 w 1773381"/>
              <a:gd name="connsiteY5" fmla="*/ 0 h 3676073"/>
              <a:gd name="connsiteX6" fmla="*/ 1773381 w 1773381"/>
              <a:gd name="connsiteY6" fmla="*/ 0 h 36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81" h="3676073">
                <a:moveTo>
                  <a:pt x="0" y="3676073"/>
                </a:moveTo>
                <a:cubicBezTo>
                  <a:pt x="410248" y="3338945"/>
                  <a:pt x="820497" y="3001818"/>
                  <a:pt x="979054" y="2752436"/>
                </a:cubicBezTo>
                <a:cubicBezTo>
                  <a:pt x="1137611" y="2503054"/>
                  <a:pt x="919018" y="2438400"/>
                  <a:pt x="951345" y="2179782"/>
                </a:cubicBezTo>
                <a:cubicBezTo>
                  <a:pt x="983672" y="1921164"/>
                  <a:pt x="1066800" y="1427018"/>
                  <a:pt x="1173018" y="1200727"/>
                </a:cubicBezTo>
                <a:cubicBezTo>
                  <a:pt x="1279236" y="974436"/>
                  <a:pt x="1488594" y="1022157"/>
                  <a:pt x="1588654" y="822036"/>
                </a:cubicBezTo>
                <a:cubicBezTo>
                  <a:pt x="1688715" y="621915"/>
                  <a:pt x="1773381" y="0"/>
                  <a:pt x="1773381" y="0"/>
                </a:cubicBezTo>
                <a:lnTo>
                  <a:pt x="1773381" y="0"/>
                </a:lnTo>
              </a:path>
            </a:pathLst>
          </a:custGeom>
          <a:noFill/>
          <a:ln w="57150">
            <a:solidFill>
              <a:srgbClr val="4BB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76200">
                <a:solidFill>
                  <a:srgbClr val="00B0F0"/>
                </a:solidFill>
              </a:ln>
              <a:solidFill>
                <a:srgbClr val="0070C0"/>
              </a:solidFill>
            </a:endParaRPr>
          </a:p>
        </p:txBody>
      </p:sp>
      <p:cxnSp>
        <p:nvCxnSpPr>
          <p:cNvPr id="6" name="Gerade Verbindung mit Pfeil 5"/>
          <p:cNvCxnSpPr/>
          <p:nvPr/>
        </p:nvCxnSpPr>
        <p:spPr>
          <a:xfrm flipH="1">
            <a:off x="9451571" y="304800"/>
            <a:ext cx="1744747" cy="3398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65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1010" t="673" r="12727" b="25656"/>
          <a:stretch/>
        </p:blipFill>
        <p:spPr>
          <a:xfrm>
            <a:off x="230908" y="147782"/>
            <a:ext cx="3913804" cy="2835564"/>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9799" t="3098" r="42828" b="20134"/>
          <a:stretch/>
        </p:blipFill>
        <p:spPr>
          <a:xfrm>
            <a:off x="9310886" y="147782"/>
            <a:ext cx="2576314" cy="3131128"/>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40" y="3765774"/>
            <a:ext cx="3435927" cy="2576945"/>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t="9024" r="3737" b="35354"/>
          <a:stretch/>
        </p:blipFill>
        <p:spPr>
          <a:xfrm>
            <a:off x="3935976" y="4257964"/>
            <a:ext cx="4859356" cy="2105891"/>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l="13230" t="135" r="17977" b="30908"/>
          <a:stretch/>
        </p:blipFill>
        <p:spPr>
          <a:xfrm>
            <a:off x="4658615" y="168779"/>
            <a:ext cx="4136717" cy="3110131"/>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9345" y="4257963"/>
            <a:ext cx="2807855" cy="2105891"/>
          </a:xfrm>
          <a:prstGeom prst="rect">
            <a:avLst/>
          </a:prstGeom>
        </p:spPr>
      </p:pic>
      <p:sp>
        <p:nvSpPr>
          <p:cNvPr id="10" name="Textfeld 9"/>
          <p:cNvSpPr txBox="1"/>
          <p:nvPr/>
        </p:nvSpPr>
        <p:spPr>
          <a:xfrm>
            <a:off x="168574" y="2995660"/>
            <a:ext cx="3833092" cy="369332"/>
          </a:xfrm>
          <a:prstGeom prst="rect">
            <a:avLst/>
          </a:prstGeom>
          <a:noFill/>
        </p:spPr>
        <p:txBody>
          <a:bodyPr wrap="square" rtlCol="0">
            <a:spAutoFit/>
          </a:bodyPr>
          <a:lstStyle/>
          <a:p>
            <a:r>
              <a:rPr lang="de-DE" b="1" dirty="0" smtClean="0"/>
              <a:t>Krnov (</a:t>
            </a:r>
            <a:r>
              <a:rPr lang="de-DE" b="1" dirty="0" err="1" smtClean="0"/>
              <a:t>Jägerndorf</a:t>
            </a:r>
            <a:r>
              <a:rPr lang="de-DE" b="1" dirty="0" smtClean="0"/>
              <a:t>)</a:t>
            </a:r>
            <a:r>
              <a:rPr lang="de-DE" dirty="0" smtClean="0"/>
              <a:t>: das </a:t>
            </a:r>
            <a:r>
              <a:rPr lang="de-DE" dirty="0"/>
              <a:t>R</a:t>
            </a:r>
            <a:r>
              <a:rPr lang="de-DE" dirty="0" smtClean="0"/>
              <a:t>athaus</a:t>
            </a:r>
            <a:endParaRPr lang="de-DE" dirty="0"/>
          </a:p>
        </p:txBody>
      </p:sp>
      <p:sp>
        <p:nvSpPr>
          <p:cNvPr id="11" name="Textfeld 10"/>
          <p:cNvSpPr txBox="1"/>
          <p:nvPr/>
        </p:nvSpPr>
        <p:spPr>
          <a:xfrm>
            <a:off x="4597086" y="3278910"/>
            <a:ext cx="7290114" cy="923330"/>
          </a:xfrm>
          <a:prstGeom prst="rect">
            <a:avLst/>
          </a:prstGeom>
          <a:noFill/>
        </p:spPr>
        <p:txBody>
          <a:bodyPr wrap="square" rtlCol="0">
            <a:spAutoFit/>
          </a:bodyPr>
          <a:lstStyle/>
          <a:p>
            <a:r>
              <a:rPr lang="de-DE" dirty="0" smtClean="0"/>
              <a:t>Wenn man mehr Zeit als ich mitbringt, kann man in Krnov außer der Kirche des Heiligen Martins viele interessante Gebäude, bspw. die beeindruckende Synagoge sehen. </a:t>
            </a:r>
            <a:endParaRPr lang="de-DE" dirty="0"/>
          </a:p>
        </p:txBody>
      </p:sp>
      <p:sp>
        <p:nvSpPr>
          <p:cNvPr id="12" name="Textfeld 11"/>
          <p:cNvSpPr txBox="1"/>
          <p:nvPr/>
        </p:nvSpPr>
        <p:spPr>
          <a:xfrm>
            <a:off x="230340" y="6342719"/>
            <a:ext cx="3833092" cy="369332"/>
          </a:xfrm>
          <a:prstGeom prst="rect">
            <a:avLst/>
          </a:prstGeom>
          <a:noFill/>
        </p:spPr>
        <p:txBody>
          <a:bodyPr wrap="square" rtlCol="0">
            <a:spAutoFit/>
          </a:bodyPr>
          <a:lstStyle/>
          <a:p>
            <a:r>
              <a:rPr lang="de-DE" dirty="0" smtClean="0"/>
              <a:t>Durch Krnov fließt die </a:t>
            </a:r>
            <a:r>
              <a:rPr lang="de-DE" dirty="0" err="1" smtClean="0"/>
              <a:t>Opava</a:t>
            </a:r>
            <a:endParaRPr lang="de-DE" dirty="0"/>
          </a:p>
        </p:txBody>
      </p:sp>
      <p:sp>
        <p:nvSpPr>
          <p:cNvPr id="13" name="Textfeld 12"/>
          <p:cNvSpPr txBox="1"/>
          <p:nvPr/>
        </p:nvSpPr>
        <p:spPr>
          <a:xfrm>
            <a:off x="3955728" y="6465577"/>
            <a:ext cx="7931472" cy="369332"/>
          </a:xfrm>
          <a:prstGeom prst="rect">
            <a:avLst/>
          </a:prstGeom>
          <a:noFill/>
        </p:spPr>
        <p:txBody>
          <a:bodyPr wrap="square" rtlCol="0">
            <a:spAutoFit/>
          </a:bodyPr>
          <a:lstStyle/>
          <a:p>
            <a:r>
              <a:rPr lang="de-DE" dirty="0" smtClean="0"/>
              <a:t>Auf keinen Fotosammlungen zu finden, dieses auch von Reichtum zeugende Haus. </a:t>
            </a:r>
            <a:endParaRPr lang="de-DE" dirty="0"/>
          </a:p>
        </p:txBody>
      </p:sp>
    </p:spTree>
    <p:extLst>
      <p:ext uri="{BB962C8B-B14F-4D97-AF65-F5344CB8AC3E}">
        <p14:creationId xmlns:p14="http://schemas.microsoft.com/office/powerpoint/2010/main" val="940267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572655"/>
            <a:ext cx="10688782" cy="5604308"/>
          </a:xfrm>
        </p:spPr>
        <p:txBody>
          <a:bodyPr>
            <a:normAutofit fontScale="92500" lnSpcReduction="10000"/>
          </a:bodyPr>
          <a:lstStyle/>
          <a:p>
            <a:pPr marL="0" indent="0">
              <a:buNone/>
            </a:pPr>
            <a:r>
              <a:rPr lang="de-DE" sz="3900" dirty="0" smtClean="0"/>
              <a:t>2. Tag, 18. August 2021, Von Krnov nach </a:t>
            </a:r>
            <a:r>
              <a:rPr lang="de-DE" sz="3900" dirty="0" err="1" smtClean="0"/>
              <a:t>Głucho</a:t>
            </a:r>
            <a:r>
              <a:rPr lang="de-DE" sz="3900" dirty="0" err="1" smtClean="0"/>
              <a:t>łazy</a:t>
            </a:r>
            <a:endParaRPr lang="de-DE" sz="3900" dirty="0"/>
          </a:p>
          <a:p>
            <a:pPr marL="0" indent="0">
              <a:buNone/>
            </a:pPr>
            <a:r>
              <a:rPr lang="de-DE" dirty="0" smtClean="0"/>
              <a:t>Übernachtet </a:t>
            </a:r>
            <a:r>
              <a:rPr lang="de-DE" dirty="0" smtClean="0"/>
              <a:t>hatten die </a:t>
            </a:r>
            <a:r>
              <a:rPr lang="de-DE" dirty="0" err="1" smtClean="0"/>
              <a:t>Zauchtentaler</a:t>
            </a:r>
            <a:r>
              <a:rPr lang="de-DE" dirty="0" smtClean="0"/>
              <a:t> im Mai 1724 im schlesischen „</a:t>
            </a:r>
            <a:r>
              <a:rPr lang="de-DE" dirty="0" err="1" smtClean="0"/>
              <a:t>Moker</a:t>
            </a:r>
            <a:r>
              <a:rPr lang="de-DE" dirty="0" smtClean="0"/>
              <a:t>“, heute </a:t>
            </a:r>
            <a:r>
              <a:rPr lang="de-DE" dirty="0" err="1" smtClean="0"/>
              <a:t>Mokre</a:t>
            </a:r>
            <a:r>
              <a:rPr lang="de-DE" dirty="0" smtClean="0"/>
              <a:t>, 9 km hinter Krnov in Polen gelegen. Dies ist leicht zu finden, wenn man nicht die 38 hinausfährt, sondern die </a:t>
            </a:r>
            <a:r>
              <a:rPr lang="de-DE" dirty="0" err="1" smtClean="0"/>
              <a:t>Hlubčická</a:t>
            </a:r>
            <a:r>
              <a:rPr lang="de-DE" dirty="0" smtClean="0"/>
              <a:t> Straße nimmt. Eine schöne Tour durch ein paar nette Dörfer, Mirabellenbäume, die wahrscheinlich deswegen Mirabellen heißen, weil sie zwar nicht so toll schmecken (mir), aber wunderschön aussehen. </a:t>
            </a:r>
            <a:r>
              <a:rPr lang="de-DE" dirty="0" err="1" smtClean="0"/>
              <a:t>Mokre</a:t>
            </a:r>
            <a:r>
              <a:rPr lang="de-DE" dirty="0" smtClean="0"/>
              <a:t> erreicht man in einer Senke jenseits der 38, ein Straßendorf, in dem ich kurz überlegte, ob ich nach </a:t>
            </a:r>
            <a:r>
              <a:rPr lang="de-DE" dirty="0" err="1" smtClean="0"/>
              <a:t>Pawlowiczki</a:t>
            </a:r>
            <a:r>
              <a:rPr lang="de-DE" dirty="0" smtClean="0"/>
              <a:t> /Gnadenfeld nicht eher über die Seitenstraßen machen wollte als über die Staatsstraße 38, aber das sah nach doch viel mehr Kilometern aus, zumal ich mein Tagesziel </a:t>
            </a:r>
            <a:r>
              <a:rPr lang="de-DE" dirty="0" err="1" smtClean="0"/>
              <a:t>Głuchołazy</a:t>
            </a:r>
            <a:r>
              <a:rPr lang="de-DE" dirty="0" smtClean="0"/>
              <a:t> heute noch erreichen wollte. Also fuhr ich die meiste Zeit auf der 28, die glücklicherweise mit einem anständigen Standstreifen versehen ist.</a:t>
            </a:r>
          </a:p>
          <a:p>
            <a:pPr marL="0" indent="0">
              <a:buNone/>
            </a:pPr>
            <a:r>
              <a:rPr lang="de-DE" dirty="0" smtClean="0"/>
              <a:t>Als ich dann auf die 417 abbog, kam ich noch einmal ins Gedränge: Von </a:t>
            </a:r>
            <a:r>
              <a:rPr lang="de-DE" dirty="0" err="1" smtClean="0"/>
              <a:t>Borisławice</a:t>
            </a:r>
            <a:r>
              <a:rPr lang="de-DE" dirty="0" smtClean="0"/>
              <a:t> aus folgte ich aber dem Rat einer jungen Frau und dann war ich in Gnadenfeld. </a:t>
            </a:r>
          </a:p>
        </p:txBody>
      </p:sp>
    </p:spTree>
    <p:extLst>
      <p:ext uri="{BB962C8B-B14F-4D97-AF65-F5344CB8AC3E}">
        <p14:creationId xmlns:p14="http://schemas.microsoft.com/office/powerpoint/2010/main" val="2370498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2035" t="15731" r="-266" b="12806"/>
          <a:stretch/>
        </p:blipFill>
        <p:spPr>
          <a:xfrm>
            <a:off x="230909" y="43004"/>
            <a:ext cx="11183563" cy="6588705"/>
          </a:xfrm>
          <a:prstGeom prst="rect">
            <a:avLst/>
          </a:prstGeom>
        </p:spPr>
      </p:pic>
      <p:sp>
        <p:nvSpPr>
          <p:cNvPr id="5" name="Textfeld 4"/>
          <p:cNvSpPr txBox="1"/>
          <p:nvPr/>
        </p:nvSpPr>
        <p:spPr>
          <a:xfrm>
            <a:off x="6428510" y="4719781"/>
            <a:ext cx="3195782" cy="923330"/>
          </a:xfrm>
          <a:prstGeom prst="rect">
            <a:avLst/>
          </a:prstGeom>
          <a:solidFill>
            <a:srgbClr val="FAB2EC">
              <a:alpha val="47059"/>
            </a:srgbClr>
          </a:solidFill>
        </p:spPr>
        <p:txBody>
          <a:bodyPr wrap="square" rtlCol="0">
            <a:spAutoFit/>
          </a:bodyPr>
          <a:lstStyle/>
          <a:p>
            <a:r>
              <a:rPr lang="de-DE" dirty="0" smtClean="0"/>
              <a:t>Die Strecke über </a:t>
            </a:r>
            <a:r>
              <a:rPr lang="de-DE" dirty="0" err="1" smtClean="0"/>
              <a:t>Braciszów</a:t>
            </a:r>
            <a:r>
              <a:rPr lang="de-DE" dirty="0" smtClean="0"/>
              <a:t> ist sehr angenehm, auch für Fußgänger gut machbar</a:t>
            </a:r>
            <a:endParaRPr lang="de-DE" dirty="0"/>
          </a:p>
        </p:txBody>
      </p:sp>
    </p:spTree>
    <p:extLst>
      <p:ext uri="{BB962C8B-B14F-4D97-AF65-F5344CB8AC3E}">
        <p14:creationId xmlns:p14="http://schemas.microsoft.com/office/powerpoint/2010/main" val="115744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Pilgerfahrt als Studienurlaub</a:t>
            </a:r>
            <a:endParaRPr lang="de-DE" dirty="0"/>
          </a:p>
        </p:txBody>
      </p:sp>
      <p:sp>
        <p:nvSpPr>
          <p:cNvPr id="3" name="Inhaltsplatzhalter 2"/>
          <p:cNvSpPr>
            <a:spLocks noGrp="1"/>
          </p:cNvSpPr>
          <p:nvPr>
            <p:ph idx="1"/>
          </p:nvPr>
        </p:nvSpPr>
        <p:spPr>
          <a:xfrm>
            <a:off x="764309" y="1588655"/>
            <a:ext cx="10515600" cy="4782272"/>
          </a:xfrm>
        </p:spPr>
        <p:txBody>
          <a:bodyPr>
            <a:normAutofit lnSpcReduction="10000"/>
          </a:bodyPr>
          <a:lstStyle/>
          <a:p>
            <a:pPr marL="0" indent="0">
              <a:buNone/>
            </a:pPr>
            <a:r>
              <a:rPr lang="de-DE" dirty="0" smtClean="0"/>
              <a:t>Allerdings hatten wir in diesem </a:t>
            </a:r>
            <a:r>
              <a:rPr lang="de-DE" dirty="0"/>
              <a:t>J</a:t>
            </a:r>
            <a:r>
              <a:rPr lang="de-DE" dirty="0" smtClean="0"/>
              <a:t>ahr schon Urlaub gehabt: wunderschöne Wochen im weinreichen und zwischen Schwarzwald und Vogesen grandios gelegenen Markgräfler Land. Darum meldete ich meine Fahrradtour als Studienurlaub an, mit bisschen schlechtem Gewissen, da ich die Geschichte der Mähren und ihren Weg nach Herrnhut eigentlich im ausreichendem Maße zu kennen glaubte. Dann aber wurde daraus tatsächlich eine Studienfahrt. Es erinnerte mich an Amerika: Du hast Hunderte Filme gesehen, die dort spielen, denkst, du kennst es, und wenn du einmal vor Ort bist, ist alles ganz genauso und doch ganz anders. Woran das liegt? Vielleicht, dass wir Menschen doch so gebaut sind, dass wir Dinge „erfahren“, körperlich nachspüren müssen– und Wissen nicht nur über Bilder, Bücher oder digital zu erwerben </a:t>
            </a:r>
            <a:r>
              <a:rPr lang="de-DE" dirty="0"/>
              <a:t>i</a:t>
            </a:r>
            <a:r>
              <a:rPr lang="de-DE" dirty="0" smtClean="0"/>
              <a:t>st.</a:t>
            </a:r>
          </a:p>
          <a:p>
            <a:endParaRPr lang="de-DE" dirty="0"/>
          </a:p>
        </p:txBody>
      </p:sp>
    </p:spTree>
    <p:extLst>
      <p:ext uri="{BB962C8B-B14F-4D97-AF65-F5344CB8AC3E}">
        <p14:creationId xmlns:p14="http://schemas.microsoft.com/office/powerpoint/2010/main" val="3247126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0056" y="690997"/>
            <a:ext cx="3237343" cy="242800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736" y="715240"/>
            <a:ext cx="3209636" cy="2407227"/>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2271" b="17047"/>
          <a:stretch/>
        </p:blipFill>
        <p:spPr>
          <a:xfrm>
            <a:off x="5891069" y="286329"/>
            <a:ext cx="4451812" cy="2832791"/>
          </a:xfrm>
          <a:prstGeom prst="rect">
            <a:avLst/>
          </a:prstGeom>
        </p:spPr>
      </p:pic>
      <p:sp>
        <p:nvSpPr>
          <p:cNvPr id="8" name="Textfeld 7"/>
          <p:cNvSpPr txBox="1"/>
          <p:nvPr/>
        </p:nvSpPr>
        <p:spPr>
          <a:xfrm>
            <a:off x="10583142" y="1624467"/>
            <a:ext cx="1248640" cy="370588"/>
          </a:xfrm>
          <a:prstGeom prst="rect">
            <a:avLst/>
          </a:prstGeom>
          <a:noFill/>
        </p:spPr>
        <p:txBody>
          <a:bodyPr wrap="square" rtlCol="0">
            <a:spAutoFit/>
          </a:bodyPr>
          <a:lstStyle/>
          <a:p>
            <a:r>
              <a:rPr lang="de-DE" dirty="0" err="1" smtClean="0"/>
              <a:t>Braciszów</a:t>
            </a:r>
            <a:r>
              <a:rPr lang="de-DE" dirty="0"/>
              <a:t> </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09" y="3701269"/>
            <a:ext cx="2475345" cy="1856509"/>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l="60404" t="-943" r="888" b="24506"/>
          <a:stretch/>
        </p:blipFill>
        <p:spPr>
          <a:xfrm>
            <a:off x="3034724" y="3701269"/>
            <a:ext cx="2054511" cy="3042804"/>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205" y="3885708"/>
            <a:ext cx="3565235" cy="2673926"/>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8582" y="3186259"/>
            <a:ext cx="2444557" cy="1833418"/>
          </a:xfrm>
          <a:prstGeom prst="rect">
            <a:avLst/>
          </a:prstGeom>
        </p:spPr>
      </p:pic>
      <p:sp>
        <p:nvSpPr>
          <p:cNvPr id="13" name="Textfeld 12"/>
          <p:cNvSpPr txBox="1"/>
          <p:nvPr/>
        </p:nvSpPr>
        <p:spPr>
          <a:xfrm>
            <a:off x="234179" y="5657671"/>
            <a:ext cx="2595804" cy="1200329"/>
          </a:xfrm>
          <a:prstGeom prst="rect">
            <a:avLst/>
          </a:prstGeom>
          <a:noFill/>
        </p:spPr>
        <p:txBody>
          <a:bodyPr wrap="square" rtlCol="0">
            <a:spAutoFit/>
          </a:bodyPr>
          <a:lstStyle/>
          <a:p>
            <a:r>
              <a:rPr lang="de-DE" dirty="0" err="1" smtClean="0"/>
              <a:t>Mokre</a:t>
            </a:r>
            <a:r>
              <a:rPr lang="de-DE" dirty="0" smtClean="0"/>
              <a:t>, ein schönes Straßendorf, eine Fleischhauerei 1wie 1724 gibt es hier nicht mehr. </a:t>
            </a:r>
            <a:endParaRPr lang="de-DE" dirty="0"/>
          </a:p>
        </p:txBody>
      </p:sp>
      <p:sp>
        <p:nvSpPr>
          <p:cNvPr id="14" name="Rechteck 13"/>
          <p:cNvSpPr/>
          <p:nvPr/>
        </p:nvSpPr>
        <p:spPr>
          <a:xfrm>
            <a:off x="9007302" y="5096113"/>
            <a:ext cx="3184698" cy="1754326"/>
          </a:xfrm>
          <a:prstGeom prst="rect">
            <a:avLst/>
          </a:prstGeom>
        </p:spPr>
        <p:txBody>
          <a:bodyPr wrap="square">
            <a:spAutoFit/>
          </a:bodyPr>
          <a:lstStyle/>
          <a:p>
            <a:r>
              <a:rPr lang="de-DE" dirty="0" smtClean="0"/>
              <a:t>In </a:t>
            </a:r>
            <a:r>
              <a:rPr lang="de-DE" dirty="0" err="1" smtClean="0"/>
              <a:t>Mokre</a:t>
            </a:r>
            <a:r>
              <a:rPr lang="de-DE" dirty="0" smtClean="0"/>
              <a:t> übernachteten die</a:t>
            </a:r>
          </a:p>
          <a:p>
            <a:r>
              <a:rPr lang="de-DE" dirty="0" err="1" smtClean="0"/>
              <a:t>Exulanten</a:t>
            </a:r>
            <a:r>
              <a:rPr lang="de-DE" dirty="0" smtClean="0"/>
              <a:t> </a:t>
            </a:r>
            <a:r>
              <a:rPr lang="de-DE" dirty="0"/>
              <a:t>bei einer </a:t>
            </a:r>
            <a:r>
              <a:rPr lang="de-DE" dirty="0" smtClean="0"/>
              <a:t>ängstlichen Nachfahrin von vielleicht schon vor hundert Jahren aus Böhmen oder Mähren geflohenen Evangelischen</a:t>
            </a:r>
            <a:endParaRPr lang="de-DE" dirty="0"/>
          </a:p>
        </p:txBody>
      </p:sp>
    </p:spTree>
    <p:extLst>
      <p:ext uri="{BB962C8B-B14F-4D97-AF65-F5344CB8AC3E}">
        <p14:creationId xmlns:p14="http://schemas.microsoft.com/office/powerpoint/2010/main" val="394255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254000"/>
            <a:ext cx="3481493" cy="2611120"/>
          </a:xfrm>
          <a:prstGeom prst="rect">
            <a:avLst/>
          </a:prstGeom>
        </p:spPr>
      </p:pic>
      <p:sp>
        <p:nvSpPr>
          <p:cNvPr id="7" name="Textfeld 6"/>
          <p:cNvSpPr txBox="1"/>
          <p:nvPr/>
        </p:nvSpPr>
        <p:spPr>
          <a:xfrm>
            <a:off x="240454" y="2815043"/>
            <a:ext cx="3369733" cy="1200329"/>
          </a:xfrm>
          <a:prstGeom prst="rect">
            <a:avLst/>
          </a:prstGeom>
          <a:noFill/>
        </p:spPr>
        <p:txBody>
          <a:bodyPr wrap="square" rtlCol="0">
            <a:spAutoFit/>
          </a:bodyPr>
          <a:lstStyle/>
          <a:p>
            <a:r>
              <a:rPr lang="de-DE" dirty="0" smtClean="0"/>
              <a:t>Die 38 Richtung </a:t>
            </a:r>
            <a:r>
              <a:rPr lang="de-DE" dirty="0" err="1"/>
              <a:t>Pawłowiczki</a:t>
            </a:r>
            <a:r>
              <a:rPr lang="de-DE" dirty="0"/>
              <a:t> </a:t>
            </a:r>
            <a:r>
              <a:rPr lang="de-DE" dirty="0" smtClean="0"/>
              <a:t>ist  schnurgerade und belebter als hier zu sehen, die Alternativen sind aber größtenteils unerprobt.</a:t>
            </a:r>
            <a:endParaRPr lang="de-DE" dirty="0"/>
          </a:p>
        </p:txBody>
      </p:sp>
      <p:sp>
        <p:nvSpPr>
          <p:cNvPr id="9" name="Textfeld 8"/>
          <p:cNvSpPr txBox="1"/>
          <p:nvPr/>
        </p:nvSpPr>
        <p:spPr>
          <a:xfrm>
            <a:off x="4060612" y="3041531"/>
            <a:ext cx="3369733" cy="923330"/>
          </a:xfrm>
          <a:prstGeom prst="rect">
            <a:avLst/>
          </a:prstGeom>
          <a:noFill/>
        </p:spPr>
        <p:txBody>
          <a:bodyPr wrap="square" rtlCol="0">
            <a:spAutoFit/>
          </a:bodyPr>
          <a:lstStyle/>
          <a:p>
            <a:r>
              <a:rPr lang="de-DE" dirty="0" smtClean="0"/>
              <a:t>Mais und Kornfelder zu beiden Seiten der Straße bis zum Horizont</a:t>
            </a:r>
            <a:endParaRPr lang="de-DE"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7225" y="254001"/>
            <a:ext cx="3511976" cy="2633982"/>
          </a:xfrm>
          <a:prstGeom prst="rect">
            <a:avLst/>
          </a:prstGeom>
        </p:spPr>
      </p:pic>
      <p:sp>
        <p:nvSpPr>
          <p:cNvPr id="11" name="Textfeld 10"/>
          <p:cNvSpPr txBox="1"/>
          <p:nvPr/>
        </p:nvSpPr>
        <p:spPr>
          <a:xfrm>
            <a:off x="7880770" y="3159760"/>
            <a:ext cx="3369733" cy="3416320"/>
          </a:xfrm>
          <a:prstGeom prst="rect">
            <a:avLst/>
          </a:prstGeom>
          <a:noFill/>
        </p:spPr>
        <p:txBody>
          <a:bodyPr wrap="square" rtlCol="0">
            <a:spAutoFit/>
          </a:bodyPr>
          <a:lstStyle/>
          <a:p>
            <a:r>
              <a:rPr lang="de-DE" dirty="0" smtClean="0"/>
              <a:t>Schließlich ließ ich mich kurz vorm Ziel von meiner Handy-App verführen, links von der 38 auf die 417 abzubiegen, was sicher eine halbe Stunde gekostet hat, wenn auch  auf einer nettere Strecke. Mitten auf einem Feld sagte die App: „Sie haben das Ziel erreicht“, denn die App kennt das ganze, etliche Dörfer und große Felder umfassendes Gemeindegebiet als </a:t>
            </a:r>
            <a:r>
              <a:rPr lang="de-DE" dirty="0" err="1" smtClean="0"/>
              <a:t>Pawłowiczki</a:t>
            </a:r>
            <a:r>
              <a:rPr lang="de-DE" dirty="0" smtClean="0"/>
              <a:t> </a:t>
            </a:r>
            <a:endParaRPr lang="de-DE"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239" y="254000"/>
            <a:ext cx="3586478" cy="2689859"/>
          </a:xfrm>
          <a:prstGeom prst="rect">
            <a:avLst/>
          </a:prstGeom>
        </p:spPr>
      </p:pic>
      <p:pic>
        <p:nvPicPr>
          <p:cNvPr id="13" name="Grafik 12"/>
          <p:cNvPicPr>
            <a:picLocks noChangeAspect="1"/>
          </p:cNvPicPr>
          <p:nvPr/>
        </p:nvPicPr>
        <p:blipFill rotWithShape="1">
          <a:blip r:embed="rId5" cstate="print">
            <a:extLst>
              <a:ext uri="{28A0092B-C50C-407E-A947-70E740481C1C}">
                <a14:useLocalDpi xmlns:a14="http://schemas.microsoft.com/office/drawing/2010/main" val="0"/>
              </a:ext>
            </a:extLst>
          </a:blip>
          <a:srcRect l="445" t="15852" r="16444" b="32296"/>
          <a:stretch/>
        </p:blipFill>
        <p:spPr>
          <a:xfrm>
            <a:off x="264161" y="4083090"/>
            <a:ext cx="3452426" cy="1615440"/>
          </a:xfrm>
          <a:prstGeom prst="rect">
            <a:avLst/>
          </a:prstGeom>
        </p:spPr>
      </p:pic>
      <p:sp>
        <p:nvSpPr>
          <p:cNvPr id="14" name="Textfeld 13"/>
          <p:cNvSpPr txBox="1"/>
          <p:nvPr/>
        </p:nvSpPr>
        <p:spPr>
          <a:xfrm>
            <a:off x="209971" y="5716171"/>
            <a:ext cx="3850641" cy="1200329"/>
          </a:xfrm>
          <a:prstGeom prst="rect">
            <a:avLst/>
          </a:prstGeom>
          <a:noFill/>
        </p:spPr>
        <p:txBody>
          <a:bodyPr wrap="square" rtlCol="0">
            <a:spAutoFit/>
          </a:bodyPr>
          <a:lstStyle/>
          <a:p>
            <a:r>
              <a:rPr lang="de-DE" dirty="0" smtClean="0"/>
              <a:t>An dieser in Wirklichkeit riesigen Agraranlage antworte man mir auf die Frage, wo </a:t>
            </a:r>
            <a:r>
              <a:rPr lang="de-DE" dirty="0" err="1" smtClean="0"/>
              <a:t>Pawłowiczki</a:t>
            </a:r>
            <a:r>
              <a:rPr lang="de-DE" dirty="0" smtClean="0"/>
              <a:t> sei: „</a:t>
            </a:r>
            <a:r>
              <a:rPr lang="de-DE" dirty="0" err="1" smtClean="0"/>
              <a:t>Tutai</a:t>
            </a:r>
            <a:r>
              <a:rPr lang="de-DE" dirty="0" smtClean="0"/>
              <a:t>! Hier!“</a:t>
            </a:r>
            <a:endParaRPr lang="de-DE" dirty="0"/>
          </a:p>
        </p:txBody>
      </p:sp>
      <p:pic>
        <p:nvPicPr>
          <p:cNvPr id="15" name="Grafik 14"/>
          <p:cNvPicPr>
            <a:picLocks noChangeAspect="1"/>
          </p:cNvPicPr>
          <p:nvPr/>
        </p:nvPicPr>
        <p:blipFill rotWithShape="1">
          <a:blip r:embed="rId6" cstate="print">
            <a:extLst>
              <a:ext uri="{28A0092B-C50C-407E-A947-70E740481C1C}">
                <a14:useLocalDpi xmlns:a14="http://schemas.microsoft.com/office/drawing/2010/main" val="0"/>
              </a:ext>
            </a:extLst>
          </a:blip>
          <a:srcRect l="4625" t="1156" r="25048" b="28176"/>
          <a:stretch/>
        </p:blipFill>
        <p:spPr>
          <a:xfrm>
            <a:off x="4060612" y="4100731"/>
            <a:ext cx="2472268" cy="1863189"/>
          </a:xfrm>
          <a:prstGeom prst="rect">
            <a:avLst/>
          </a:prstGeom>
        </p:spPr>
      </p:pic>
      <p:sp>
        <p:nvSpPr>
          <p:cNvPr id="16" name="Textfeld 15"/>
          <p:cNvSpPr txBox="1"/>
          <p:nvPr/>
        </p:nvSpPr>
        <p:spPr>
          <a:xfrm>
            <a:off x="4060612" y="6070878"/>
            <a:ext cx="3850641" cy="646331"/>
          </a:xfrm>
          <a:prstGeom prst="rect">
            <a:avLst/>
          </a:prstGeom>
          <a:noFill/>
        </p:spPr>
        <p:txBody>
          <a:bodyPr wrap="square" rtlCol="0">
            <a:spAutoFit/>
          </a:bodyPr>
          <a:lstStyle/>
          <a:p>
            <a:r>
              <a:rPr lang="de-DE" dirty="0" smtClean="0"/>
              <a:t>Und tatsächlich: die einzige weiterführende Straße:</a:t>
            </a:r>
            <a:endParaRPr lang="de-DE" dirty="0"/>
          </a:p>
        </p:txBody>
      </p:sp>
    </p:spTree>
    <p:extLst>
      <p:ext uri="{BB962C8B-B14F-4D97-AF65-F5344CB8AC3E}">
        <p14:creationId xmlns:p14="http://schemas.microsoft.com/office/powerpoint/2010/main" val="289121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42716" t="19844" r="1839" b="25874"/>
          <a:stretch/>
        </p:blipFill>
        <p:spPr>
          <a:xfrm>
            <a:off x="121920" y="243840"/>
            <a:ext cx="12041638" cy="6631522"/>
          </a:xfrm>
          <a:prstGeom prst="rect">
            <a:avLst/>
          </a:prstGeom>
        </p:spPr>
      </p:pic>
      <p:sp>
        <p:nvSpPr>
          <p:cNvPr id="3" name="Freihandform 2"/>
          <p:cNvSpPr/>
          <p:nvPr/>
        </p:nvSpPr>
        <p:spPr>
          <a:xfrm>
            <a:off x="1593543" y="1048776"/>
            <a:ext cx="8475017" cy="5067544"/>
          </a:xfrm>
          <a:custGeom>
            <a:avLst/>
            <a:gdLst>
              <a:gd name="connsiteX0" fmla="*/ 2592377 w 8475017"/>
              <a:gd name="connsiteY0" fmla="*/ 5067544 h 5067544"/>
              <a:gd name="connsiteX1" fmla="*/ 1942137 w 8475017"/>
              <a:gd name="connsiteY1" fmla="*/ 4407144 h 5067544"/>
              <a:gd name="connsiteX2" fmla="*/ 1393497 w 8475017"/>
              <a:gd name="connsiteY2" fmla="*/ 3797544 h 5067544"/>
              <a:gd name="connsiteX3" fmla="*/ 895657 w 8475017"/>
              <a:gd name="connsiteY3" fmla="*/ 2913624 h 5067544"/>
              <a:gd name="connsiteX4" fmla="*/ 214937 w 8475017"/>
              <a:gd name="connsiteY4" fmla="*/ 2232904 h 5067544"/>
              <a:gd name="connsiteX5" fmla="*/ 336857 w 8475017"/>
              <a:gd name="connsiteY5" fmla="*/ 1745224 h 5067544"/>
              <a:gd name="connsiteX6" fmla="*/ 1577 w 8475017"/>
              <a:gd name="connsiteY6" fmla="*/ 1450584 h 5067544"/>
              <a:gd name="connsiteX7" fmla="*/ 255577 w 8475017"/>
              <a:gd name="connsiteY7" fmla="*/ 1155944 h 5067544"/>
              <a:gd name="connsiteX8" fmla="*/ 1169977 w 8475017"/>
              <a:gd name="connsiteY8" fmla="*/ 1328664 h 5067544"/>
              <a:gd name="connsiteX9" fmla="*/ 1952297 w 8475017"/>
              <a:gd name="connsiteY9" fmla="*/ 1501384 h 5067544"/>
              <a:gd name="connsiteX10" fmla="*/ 2765097 w 8475017"/>
              <a:gd name="connsiteY10" fmla="*/ 1084824 h 5067544"/>
              <a:gd name="connsiteX11" fmla="*/ 4085897 w 8475017"/>
              <a:gd name="connsiteY11" fmla="*/ 901944 h 5067544"/>
              <a:gd name="connsiteX12" fmla="*/ 4929177 w 8475017"/>
              <a:gd name="connsiteY12" fmla="*/ 7864 h 5067544"/>
              <a:gd name="connsiteX13" fmla="*/ 6534457 w 8475017"/>
              <a:gd name="connsiteY13" fmla="*/ 475224 h 5067544"/>
              <a:gd name="connsiteX14" fmla="*/ 6940857 w 8475017"/>
              <a:gd name="connsiteY14" fmla="*/ 647944 h 5067544"/>
              <a:gd name="connsiteX15" fmla="*/ 7011977 w 8475017"/>
              <a:gd name="connsiteY15" fmla="*/ 1064504 h 5067544"/>
              <a:gd name="connsiteX16" fmla="*/ 6849417 w 8475017"/>
              <a:gd name="connsiteY16" fmla="*/ 1359144 h 5067544"/>
              <a:gd name="connsiteX17" fmla="*/ 8475017 w 8475017"/>
              <a:gd name="connsiteY17" fmla="*/ 1755384 h 5067544"/>
              <a:gd name="connsiteX18" fmla="*/ 8475017 w 8475017"/>
              <a:gd name="connsiteY18" fmla="*/ 1755384 h 506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75017" h="5067544">
                <a:moveTo>
                  <a:pt x="2592377" y="5067544"/>
                </a:moveTo>
                <a:cubicBezTo>
                  <a:pt x="2367163" y="4843177"/>
                  <a:pt x="2141950" y="4618811"/>
                  <a:pt x="1942137" y="4407144"/>
                </a:cubicBezTo>
                <a:cubicBezTo>
                  <a:pt x="1742324" y="4195477"/>
                  <a:pt x="1567910" y="4046464"/>
                  <a:pt x="1393497" y="3797544"/>
                </a:cubicBezTo>
                <a:cubicBezTo>
                  <a:pt x="1219084" y="3548624"/>
                  <a:pt x="1092084" y="3174397"/>
                  <a:pt x="895657" y="2913624"/>
                </a:cubicBezTo>
                <a:cubicBezTo>
                  <a:pt x="699230" y="2652851"/>
                  <a:pt x="308070" y="2427637"/>
                  <a:pt x="214937" y="2232904"/>
                </a:cubicBezTo>
                <a:cubicBezTo>
                  <a:pt x="121804" y="2038171"/>
                  <a:pt x="372417" y="1875611"/>
                  <a:pt x="336857" y="1745224"/>
                </a:cubicBezTo>
                <a:cubicBezTo>
                  <a:pt x="301297" y="1614837"/>
                  <a:pt x="15124" y="1548797"/>
                  <a:pt x="1577" y="1450584"/>
                </a:cubicBezTo>
                <a:cubicBezTo>
                  <a:pt x="-11970" y="1352371"/>
                  <a:pt x="60844" y="1176264"/>
                  <a:pt x="255577" y="1155944"/>
                </a:cubicBezTo>
                <a:cubicBezTo>
                  <a:pt x="450310" y="1135624"/>
                  <a:pt x="887190" y="1271091"/>
                  <a:pt x="1169977" y="1328664"/>
                </a:cubicBezTo>
                <a:cubicBezTo>
                  <a:pt x="1452764" y="1386237"/>
                  <a:pt x="1686444" y="1542024"/>
                  <a:pt x="1952297" y="1501384"/>
                </a:cubicBezTo>
                <a:cubicBezTo>
                  <a:pt x="2218150" y="1460744"/>
                  <a:pt x="2409497" y="1184731"/>
                  <a:pt x="2765097" y="1084824"/>
                </a:cubicBezTo>
                <a:cubicBezTo>
                  <a:pt x="3120697" y="984917"/>
                  <a:pt x="3725217" y="1081437"/>
                  <a:pt x="4085897" y="901944"/>
                </a:cubicBezTo>
                <a:cubicBezTo>
                  <a:pt x="4446577" y="722451"/>
                  <a:pt x="4521084" y="78984"/>
                  <a:pt x="4929177" y="7864"/>
                </a:cubicBezTo>
                <a:cubicBezTo>
                  <a:pt x="5337270" y="-63256"/>
                  <a:pt x="6199177" y="368544"/>
                  <a:pt x="6534457" y="475224"/>
                </a:cubicBezTo>
                <a:cubicBezTo>
                  <a:pt x="6869737" y="581904"/>
                  <a:pt x="6861270" y="549731"/>
                  <a:pt x="6940857" y="647944"/>
                </a:cubicBezTo>
                <a:cubicBezTo>
                  <a:pt x="7020444" y="746157"/>
                  <a:pt x="7027217" y="945971"/>
                  <a:pt x="7011977" y="1064504"/>
                </a:cubicBezTo>
                <a:cubicBezTo>
                  <a:pt x="6996737" y="1183037"/>
                  <a:pt x="6605577" y="1243997"/>
                  <a:pt x="6849417" y="1359144"/>
                </a:cubicBezTo>
                <a:cubicBezTo>
                  <a:pt x="7093257" y="1474291"/>
                  <a:pt x="8475017" y="1755384"/>
                  <a:pt x="8475017" y="1755384"/>
                </a:cubicBezTo>
                <a:lnTo>
                  <a:pt x="8475017" y="1755384"/>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mit Pfeil 4"/>
          <p:cNvCxnSpPr/>
          <p:nvPr/>
        </p:nvCxnSpPr>
        <p:spPr>
          <a:xfrm>
            <a:off x="3180080" y="1048776"/>
            <a:ext cx="1591059" cy="9612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229360" y="558800"/>
            <a:ext cx="3180080" cy="646331"/>
          </a:xfrm>
          <a:prstGeom prst="rect">
            <a:avLst/>
          </a:prstGeom>
          <a:solidFill>
            <a:schemeClr val="accent6">
              <a:lumMod val="40000"/>
              <a:lumOff val="60000"/>
            </a:schemeClr>
          </a:solidFill>
        </p:spPr>
        <p:txBody>
          <a:bodyPr wrap="square" rtlCol="0">
            <a:spAutoFit/>
          </a:bodyPr>
          <a:lstStyle/>
          <a:p>
            <a:r>
              <a:rPr lang="de-DE" dirty="0" smtClean="0"/>
              <a:t>Hier sagte die APP: Sie haben das Ziel erreicht</a:t>
            </a:r>
            <a:endParaRPr lang="de-DE" dirty="0"/>
          </a:p>
        </p:txBody>
      </p:sp>
      <p:cxnSp>
        <p:nvCxnSpPr>
          <p:cNvPr id="7" name="Gerade Verbindung mit Pfeil 6"/>
          <p:cNvCxnSpPr/>
          <p:nvPr/>
        </p:nvCxnSpPr>
        <p:spPr>
          <a:xfrm flipH="1" flipV="1">
            <a:off x="6208780" y="1277058"/>
            <a:ext cx="40131" cy="15520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758412" y="2460396"/>
            <a:ext cx="3180080" cy="1200329"/>
          </a:xfrm>
          <a:prstGeom prst="rect">
            <a:avLst/>
          </a:prstGeom>
          <a:solidFill>
            <a:schemeClr val="accent6">
              <a:lumMod val="40000"/>
              <a:lumOff val="60000"/>
            </a:schemeClr>
          </a:solidFill>
        </p:spPr>
        <p:txBody>
          <a:bodyPr wrap="square" rtlCol="0">
            <a:spAutoFit/>
          </a:bodyPr>
          <a:lstStyle/>
          <a:p>
            <a:r>
              <a:rPr lang="de-DE" dirty="0" smtClean="0"/>
              <a:t>Hier meinte eine junge Frau: den Feldweg da entlang ist es viel kürzer als auf der Straße –</a:t>
            </a:r>
          </a:p>
          <a:p>
            <a:r>
              <a:rPr lang="de-DE" dirty="0"/>
              <a:t>u</a:t>
            </a:r>
            <a:r>
              <a:rPr lang="de-DE" dirty="0" smtClean="0"/>
              <a:t>nd hatte recht.</a:t>
            </a:r>
            <a:endParaRPr lang="de-DE" dirty="0"/>
          </a:p>
        </p:txBody>
      </p:sp>
      <p:sp>
        <p:nvSpPr>
          <p:cNvPr id="11" name="Textfeld 10"/>
          <p:cNvSpPr txBox="1"/>
          <p:nvPr/>
        </p:nvSpPr>
        <p:spPr>
          <a:xfrm>
            <a:off x="7652913" y="2694975"/>
            <a:ext cx="1827781" cy="1477328"/>
          </a:xfrm>
          <a:prstGeom prst="rect">
            <a:avLst/>
          </a:prstGeom>
          <a:solidFill>
            <a:schemeClr val="accent6">
              <a:lumMod val="40000"/>
              <a:lumOff val="60000"/>
            </a:schemeClr>
          </a:solidFill>
        </p:spPr>
        <p:txBody>
          <a:bodyPr wrap="square" rtlCol="0">
            <a:spAutoFit/>
          </a:bodyPr>
          <a:lstStyle/>
          <a:p>
            <a:r>
              <a:rPr lang="de-DE" dirty="0" smtClean="0"/>
              <a:t>Hier sagte der Angestellte: </a:t>
            </a:r>
            <a:r>
              <a:rPr lang="de-DE" dirty="0" err="1" smtClean="0"/>
              <a:t>Pawłowiczki</a:t>
            </a:r>
            <a:r>
              <a:rPr lang="de-DE" dirty="0" smtClean="0"/>
              <a:t> ist hier! (zu sehen war nichts)</a:t>
            </a:r>
            <a:endParaRPr lang="de-DE" dirty="0"/>
          </a:p>
        </p:txBody>
      </p:sp>
      <p:cxnSp>
        <p:nvCxnSpPr>
          <p:cNvPr id="12" name="Gerade Verbindung mit Pfeil 11"/>
          <p:cNvCxnSpPr/>
          <p:nvPr/>
        </p:nvCxnSpPr>
        <p:spPr>
          <a:xfrm flipV="1">
            <a:off x="7590540" y="2407920"/>
            <a:ext cx="760980" cy="2766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389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 y="195580"/>
            <a:ext cx="3058160" cy="2293620"/>
          </a:xfrm>
          <a:prstGeom prst="rect">
            <a:avLst/>
          </a:prstGeom>
        </p:spPr>
      </p:pic>
      <p:sp>
        <p:nvSpPr>
          <p:cNvPr id="3" name="Textfeld 2"/>
          <p:cNvSpPr txBox="1"/>
          <p:nvPr/>
        </p:nvSpPr>
        <p:spPr>
          <a:xfrm>
            <a:off x="243840" y="2701680"/>
            <a:ext cx="3048000" cy="1200329"/>
          </a:xfrm>
          <a:prstGeom prst="rect">
            <a:avLst/>
          </a:prstGeom>
          <a:noFill/>
        </p:spPr>
        <p:txBody>
          <a:bodyPr wrap="square" rtlCol="0">
            <a:spAutoFit/>
          </a:bodyPr>
          <a:lstStyle/>
          <a:p>
            <a:r>
              <a:rPr lang="de-DE" dirty="0" smtClean="0"/>
              <a:t>Das erste mir auffallende Haus ist nach Internetrecherche der ehemalige Gasthof der Brüdergemeine</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440" y="195580"/>
            <a:ext cx="2380827" cy="1785620"/>
          </a:xfrm>
          <a:prstGeom prst="rect">
            <a:avLst/>
          </a:prstGeom>
        </p:spPr>
      </p:pic>
      <p:sp>
        <p:nvSpPr>
          <p:cNvPr id="5" name="Textfeld 4"/>
          <p:cNvSpPr txBox="1"/>
          <p:nvPr/>
        </p:nvSpPr>
        <p:spPr>
          <a:xfrm>
            <a:off x="3466414" y="2028005"/>
            <a:ext cx="3048000" cy="2031325"/>
          </a:xfrm>
          <a:prstGeom prst="rect">
            <a:avLst/>
          </a:prstGeom>
          <a:noFill/>
        </p:spPr>
        <p:txBody>
          <a:bodyPr wrap="square" rtlCol="0">
            <a:spAutoFit/>
          </a:bodyPr>
          <a:lstStyle/>
          <a:p>
            <a:r>
              <a:rPr lang="de-DE" dirty="0" smtClean="0"/>
              <a:t>Dann wendete ich mich zum auffälligsten Bauwerk, der katholischen Kirche, deren Umbau der letzte Besitzer des Schlosses, Fr. </a:t>
            </a:r>
            <a:r>
              <a:rPr lang="de-DE" dirty="0" err="1" smtClean="0"/>
              <a:t>Jonientz</a:t>
            </a:r>
            <a:r>
              <a:rPr lang="de-DE" dirty="0" smtClean="0"/>
              <a:t>, 1936 gesponsert hat. Das Schloss ist unrettbar Ruine. </a:t>
            </a:r>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7547" y="195580"/>
            <a:ext cx="2171142" cy="2895600"/>
          </a:xfrm>
          <a:prstGeom prst="rect">
            <a:avLst/>
          </a:prstGeom>
        </p:spPr>
      </p:pic>
      <p:sp>
        <p:nvSpPr>
          <p:cNvPr id="7" name="Textfeld 6"/>
          <p:cNvSpPr txBox="1"/>
          <p:nvPr/>
        </p:nvSpPr>
        <p:spPr>
          <a:xfrm>
            <a:off x="6556906" y="3102064"/>
            <a:ext cx="2559385" cy="1477328"/>
          </a:xfrm>
          <a:prstGeom prst="rect">
            <a:avLst/>
          </a:prstGeom>
          <a:noFill/>
        </p:spPr>
        <p:txBody>
          <a:bodyPr wrap="square" rtlCol="0">
            <a:spAutoFit/>
          </a:bodyPr>
          <a:lstStyle/>
          <a:p>
            <a:r>
              <a:rPr lang="de-DE" dirty="0" smtClean="0"/>
              <a:t>Die Kirche soll auch innen schön sein. Ich begab mich dennoch auf die Suche nach Gnadenfrei-Resten. </a:t>
            </a:r>
            <a:endParaRPr lang="de-DE" dirty="0"/>
          </a:p>
        </p:txBody>
      </p:sp>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1889" t="19852" r="43222" b="20592"/>
          <a:stretch/>
        </p:blipFill>
        <p:spPr>
          <a:xfrm>
            <a:off x="8934956" y="195580"/>
            <a:ext cx="3076017" cy="2503156"/>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1" t="12357" r="46767" b="30418"/>
          <a:stretch/>
        </p:blipFill>
        <p:spPr>
          <a:xfrm>
            <a:off x="7112000" y="4733879"/>
            <a:ext cx="2379960" cy="1918842"/>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 y="4336329"/>
            <a:ext cx="2904439" cy="2208413"/>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2710" y="2918864"/>
            <a:ext cx="2218263" cy="2521671"/>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360687" y="4595621"/>
            <a:ext cx="2074333" cy="1555750"/>
          </a:xfrm>
          <a:prstGeom prst="rect">
            <a:avLst/>
          </a:prstGeom>
        </p:spPr>
      </p:pic>
      <p:sp>
        <p:nvSpPr>
          <p:cNvPr id="13" name="Textfeld 12"/>
          <p:cNvSpPr txBox="1"/>
          <p:nvPr/>
        </p:nvSpPr>
        <p:spPr>
          <a:xfrm>
            <a:off x="5283549" y="4147873"/>
            <a:ext cx="1422400" cy="2585323"/>
          </a:xfrm>
          <a:prstGeom prst="rect">
            <a:avLst/>
          </a:prstGeom>
          <a:noFill/>
        </p:spPr>
        <p:txBody>
          <a:bodyPr wrap="square" rtlCol="0">
            <a:spAutoFit/>
          </a:bodyPr>
          <a:lstStyle/>
          <a:p>
            <a:r>
              <a:rPr lang="de-DE" dirty="0" smtClean="0"/>
              <a:t>Ich finde „den Platz“, zwar keinen Saal, aber typische Häuser und ein Mickiewicz-Denkmal</a:t>
            </a:r>
            <a:endParaRPr lang="de-DE" dirty="0"/>
          </a:p>
        </p:txBody>
      </p:sp>
    </p:spTree>
    <p:extLst>
      <p:ext uri="{BB962C8B-B14F-4D97-AF65-F5344CB8AC3E}">
        <p14:creationId xmlns:p14="http://schemas.microsoft.com/office/powerpoint/2010/main" val="163373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56920" y="657224"/>
            <a:ext cx="10515600" cy="6068695"/>
          </a:xfrm>
        </p:spPr>
        <p:txBody>
          <a:bodyPr>
            <a:normAutofit fontScale="92500" lnSpcReduction="20000"/>
          </a:bodyPr>
          <a:lstStyle/>
          <a:p>
            <a:pPr marL="0" indent="0">
              <a:buNone/>
            </a:pPr>
            <a:r>
              <a:rPr lang="de-DE" dirty="0" smtClean="0"/>
              <a:t>In der Bushaltestelle lässt sich gut ein </a:t>
            </a:r>
            <a:r>
              <a:rPr lang="de-DE" dirty="0" err="1" smtClean="0"/>
              <a:t>Mittagsrohlik</a:t>
            </a:r>
            <a:r>
              <a:rPr lang="de-DE" dirty="0" smtClean="0"/>
              <a:t> aus </a:t>
            </a:r>
            <a:r>
              <a:rPr lang="de-DE" dirty="0" err="1" smtClean="0"/>
              <a:t>Suchdol</a:t>
            </a:r>
            <a:r>
              <a:rPr lang="de-DE" dirty="0" smtClean="0"/>
              <a:t> verzehren, außerdem muss ich mein Quartier in </a:t>
            </a:r>
            <a:r>
              <a:rPr lang="de-DE" dirty="0" err="1" smtClean="0"/>
              <a:t>Głuchłazy</a:t>
            </a:r>
            <a:r>
              <a:rPr lang="de-DE" dirty="0" smtClean="0"/>
              <a:t> suchen. Es stellt sich heraus, dass Booking </a:t>
            </a:r>
            <a:r>
              <a:rPr lang="de-DE" dirty="0" err="1" smtClean="0"/>
              <a:t>com</a:t>
            </a:r>
            <a:r>
              <a:rPr lang="de-DE" dirty="0" smtClean="0"/>
              <a:t>. in Polen noch nicht richtig angekommen zu sein scheint.</a:t>
            </a:r>
            <a:r>
              <a:rPr lang="de-DE" dirty="0"/>
              <a:t> Denn in dem ganzen wirbeligen Kurort </a:t>
            </a:r>
            <a:r>
              <a:rPr lang="de-DE" dirty="0" smtClean="0"/>
              <a:t>zeigt es mir ein einziges noch freies Hotel, das hier:</a:t>
            </a:r>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Ich entscheide mich doch nicht dafür, sondern nehme ein Zimmer im </a:t>
            </a:r>
            <a:r>
              <a:rPr lang="de-DE" dirty="0" err="1"/>
              <a:t>Ż</a:t>
            </a:r>
            <a:r>
              <a:rPr lang="de-DE" dirty="0" err="1" smtClean="0"/>
              <a:t>iemovit</a:t>
            </a:r>
            <a:r>
              <a:rPr lang="de-DE" dirty="0" smtClean="0"/>
              <a:t>-Hotel, </a:t>
            </a:r>
            <a:r>
              <a:rPr lang="de-DE" dirty="0"/>
              <a:t>angeblich </a:t>
            </a:r>
            <a:r>
              <a:rPr lang="de-DE" dirty="0" smtClean="0"/>
              <a:t>5,7 km entfernt, in Wahrheit nachher 8 km, und die letzten davon steil bergauf. Nachdem ich noch ein </a:t>
            </a:r>
            <a:r>
              <a:rPr lang="de-DE" dirty="0" err="1" smtClean="0"/>
              <a:t>Rohlik</a:t>
            </a:r>
            <a:r>
              <a:rPr lang="de-DE" dirty="0" smtClean="0"/>
              <a:t> und Joghurt aus </a:t>
            </a:r>
            <a:r>
              <a:rPr lang="de-DE" dirty="0" err="1" smtClean="0"/>
              <a:t>Suchdol</a:t>
            </a:r>
            <a:r>
              <a:rPr lang="de-DE" dirty="0" smtClean="0"/>
              <a:t> als Mittagessen verspeist hatte, ging es weiter, abseits der </a:t>
            </a:r>
            <a:r>
              <a:rPr lang="de-DE" dirty="0" err="1" smtClean="0"/>
              <a:t>Wojewodschaftsstraße</a:t>
            </a:r>
            <a:r>
              <a:rPr lang="de-DE" dirty="0" smtClean="0"/>
              <a:t> (?) 13 in Richtung </a:t>
            </a:r>
            <a:r>
              <a:rPr lang="de-DE" dirty="0" err="1" smtClean="0"/>
              <a:t>Prudnik</a:t>
            </a:r>
            <a:r>
              <a:rPr lang="de-DE" dirty="0" smtClean="0"/>
              <a:t> (Neustadt) und </a:t>
            </a:r>
            <a:r>
              <a:rPr lang="de-DE" dirty="0" err="1" smtClean="0"/>
              <a:t>Głuchłazy</a:t>
            </a:r>
            <a:r>
              <a:rPr lang="de-DE" dirty="0" smtClean="0"/>
              <a:t>.</a:t>
            </a:r>
          </a:p>
          <a:p>
            <a:pPr marL="0" indent="0">
              <a:buNone/>
            </a:pPr>
            <a:r>
              <a:rPr lang="de-DE" dirty="0" smtClean="0"/>
              <a:t>Was ich nicht gewusst hatte: Auch Gnadenfeld war ursprünglich zur Ansiedlung von evangelischen Flüchtlinge aus Böhmen und Mähren geplant worden, durch das Toleranzpatent Josef II. 1781 versiegte aber deren Strom.</a:t>
            </a:r>
            <a:endParaRPr lang="de-DE" dirty="0"/>
          </a:p>
          <a:p>
            <a:pPr marL="0" indent="0">
              <a:buNone/>
            </a:pPr>
            <a:endParaRPr lang="de-DE" dirty="0"/>
          </a:p>
        </p:txBody>
      </p:sp>
      <p:pic>
        <p:nvPicPr>
          <p:cNvPr id="4" name="Grafik 3"/>
          <p:cNvPicPr>
            <a:picLocks noChangeAspect="1"/>
          </p:cNvPicPr>
          <p:nvPr/>
        </p:nvPicPr>
        <p:blipFill rotWithShape="1">
          <a:blip r:embed="rId2"/>
          <a:srcRect l="27555" t="32567" r="8166" b="36914"/>
          <a:stretch/>
        </p:blipFill>
        <p:spPr>
          <a:xfrm>
            <a:off x="3002280" y="1809807"/>
            <a:ext cx="7045960" cy="1881764"/>
          </a:xfrm>
          <a:prstGeom prst="rect">
            <a:avLst/>
          </a:prstGeom>
        </p:spPr>
      </p:pic>
    </p:spTree>
    <p:extLst>
      <p:ext uri="{BB962C8B-B14F-4D97-AF65-F5344CB8AC3E}">
        <p14:creationId xmlns:p14="http://schemas.microsoft.com/office/powerpoint/2010/main" val="409398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5601" t="13987" r="6524" b="32069"/>
          <a:stretch/>
        </p:blipFill>
        <p:spPr>
          <a:xfrm>
            <a:off x="133144" y="91441"/>
            <a:ext cx="11936936" cy="6258560"/>
          </a:xfrm>
          <a:prstGeom prst="rect">
            <a:avLst/>
          </a:prstGeom>
        </p:spPr>
      </p:pic>
      <p:sp>
        <p:nvSpPr>
          <p:cNvPr id="5" name="Freihandform 4"/>
          <p:cNvSpPr/>
          <p:nvPr/>
        </p:nvSpPr>
        <p:spPr>
          <a:xfrm>
            <a:off x="182880" y="2255473"/>
            <a:ext cx="11023600" cy="2226121"/>
          </a:xfrm>
          <a:custGeom>
            <a:avLst/>
            <a:gdLst>
              <a:gd name="connsiteX0" fmla="*/ 11023600 w 11023600"/>
              <a:gd name="connsiteY0" fmla="*/ 1574847 h 2226121"/>
              <a:gd name="connsiteX1" fmla="*/ 10485120 w 11023600"/>
              <a:gd name="connsiteY1" fmla="*/ 1950767 h 2226121"/>
              <a:gd name="connsiteX2" fmla="*/ 10088880 w 11023600"/>
              <a:gd name="connsiteY2" fmla="*/ 1950767 h 2226121"/>
              <a:gd name="connsiteX3" fmla="*/ 9519920 w 11023600"/>
              <a:gd name="connsiteY3" fmla="*/ 2225087 h 2226121"/>
              <a:gd name="connsiteX4" fmla="*/ 9022080 w 11023600"/>
              <a:gd name="connsiteY4" fmla="*/ 2042207 h 2226121"/>
              <a:gd name="connsiteX5" fmla="*/ 8961120 w 11023600"/>
              <a:gd name="connsiteY5" fmla="*/ 1981247 h 2226121"/>
              <a:gd name="connsiteX6" fmla="*/ 8686800 w 11023600"/>
              <a:gd name="connsiteY6" fmla="*/ 2113327 h 2226121"/>
              <a:gd name="connsiteX7" fmla="*/ 8056880 w 11023600"/>
              <a:gd name="connsiteY7" fmla="*/ 1747567 h 2226121"/>
              <a:gd name="connsiteX8" fmla="*/ 7396480 w 11023600"/>
              <a:gd name="connsiteY8" fmla="*/ 1645967 h 2226121"/>
              <a:gd name="connsiteX9" fmla="*/ 6695440 w 11023600"/>
              <a:gd name="connsiteY9" fmla="*/ 1432607 h 2226121"/>
              <a:gd name="connsiteX10" fmla="*/ 5394960 w 11023600"/>
              <a:gd name="connsiteY10" fmla="*/ 1270047 h 2226121"/>
              <a:gd name="connsiteX11" fmla="*/ 5384800 w 11023600"/>
              <a:gd name="connsiteY11" fmla="*/ 1391967 h 2226121"/>
              <a:gd name="connsiteX12" fmla="*/ 5029200 w 11023600"/>
              <a:gd name="connsiteY12" fmla="*/ 944927 h 2226121"/>
              <a:gd name="connsiteX13" fmla="*/ 4724400 w 11023600"/>
              <a:gd name="connsiteY13" fmla="*/ 711247 h 2226121"/>
              <a:gd name="connsiteX14" fmla="*/ 4541520 w 11023600"/>
              <a:gd name="connsiteY14" fmla="*/ 365807 h 2226121"/>
              <a:gd name="connsiteX15" fmla="*/ 4358640 w 11023600"/>
              <a:gd name="connsiteY15" fmla="*/ 193087 h 2226121"/>
              <a:gd name="connsiteX16" fmla="*/ 4226560 w 11023600"/>
              <a:gd name="connsiteY16" fmla="*/ 243887 h 2226121"/>
              <a:gd name="connsiteX17" fmla="*/ 3830320 w 11023600"/>
              <a:gd name="connsiteY17" fmla="*/ 315007 h 2226121"/>
              <a:gd name="connsiteX18" fmla="*/ 3616960 w 11023600"/>
              <a:gd name="connsiteY18" fmla="*/ 243887 h 2226121"/>
              <a:gd name="connsiteX19" fmla="*/ 3393440 w 11023600"/>
              <a:gd name="connsiteY19" fmla="*/ 233727 h 2226121"/>
              <a:gd name="connsiteX20" fmla="*/ 3159760 w 11023600"/>
              <a:gd name="connsiteY20" fmla="*/ 81327 h 2226121"/>
              <a:gd name="connsiteX21" fmla="*/ 2804160 w 11023600"/>
              <a:gd name="connsiteY21" fmla="*/ 47 h 2226121"/>
              <a:gd name="connsiteX22" fmla="*/ 2641600 w 11023600"/>
              <a:gd name="connsiteY22" fmla="*/ 91487 h 2226121"/>
              <a:gd name="connsiteX23" fmla="*/ 2174240 w 11023600"/>
              <a:gd name="connsiteY23" fmla="*/ 223567 h 2226121"/>
              <a:gd name="connsiteX24" fmla="*/ 1706880 w 11023600"/>
              <a:gd name="connsiteY24" fmla="*/ 284527 h 2226121"/>
              <a:gd name="connsiteX25" fmla="*/ 1249680 w 11023600"/>
              <a:gd name="connsiteY25" fmla="*/ 467407 h 2226121"/>
              <a:gd name="connsiteX26" fmla="*/ 711200 w 11023600"/>
              <a:gd name="connsiteY26" fmla="*/ 619807 h 2226121"/>
              <a:gd name="connsiteX27" fmla="*/ 223520 w 11023600"/>
              <a:gd name="connsiteY27" fmla="*/ 640127 h 2226121"/>
              <a:gd name="connsiteX28" fmla="*/ 0 w 11023600"/>
              <a:gd name="connsiteY28" fmla="*/ 487727 h 2226121"/>
              <a:gd name="connsiteX29" fmla="*/ 0 w 11023600"/>
              <a:gd name="connsiteY29" fmla="*/ 487727 h 222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23600" h="2226121">
                <a:moveTo>
                  <a:pt x="11023600" y="1574847"/>
                </a:moveTo>
                <a:cubicBezTo>
                  <a:pt x="10832253" y="1731480"/>
                  <a:pt x="10640907" y="1888114"/>
                  <a:pt x="10485120" y="1950767"/>
                </a:cubicBezTo>
                <a:cubicBezTo>
                  <a:pt x="10329333" y="2013420"/>
                  <a:pt x="10249747" y="1905047"/>
                  <a:pt x="10088880" y="1950767"/>
                </a:cubicBezTo>
                <a:cubicBezTo>
                  <a:pt x="9928013" y="1996487"/>
                  <a:pt x="9697720" y="2209847"/>
                  <a:pt x="9519920" y="2225087"/>
                </a:cubicBezTo>
                <a:cubicBezTo>
                  <a:pt x="9342120" y="2240327"/>
                  <a:pt x="9115213" y="2082847"/>
                  <a:pt x="9022080" y="2042207"/>
                </a:cubicBezTo>
                <a:cubicBezTo>
                  <a:pt x="8928947" y="2001567"/>
                  <a:pt x="9017000" y="1969394"/>
                  <a:pt x="8961120" y="1981247"/>
                </a:cubicBezTo>
                <a:cubicBezTo>
                  <a:pt x="8905240" y="1993100"/>
                  <a:pt x="8837507" y="2152274"/>
                  <a:pt x="8686800" y="2113327"/>
                </a:cubicBezTo>
                <a:cubicBezTo>
                  <a:pt x="8536093" y="2074380"/>
                  <a:pt x="8271933" y="1825460"/>
                  <a:pt x="8056880" y="1747567"/>
                </a:cubicBezTo>
                <a:cubicBezTo>
                  <a:pt x="7841827" y="1669674"/>
                  <a:pt x="7623387" y="1698460"/>
                  <a:pt x="7396480" y="1645967"/>
                </a:cubicBezTo>
                <a:cubicBezTo>
                  <a:pt x="7169573" y="1593474"/>
                  <a:pt x="7029027" y="1495260"/>
                  <a:pt x="6695440" y="1432607"/>
                </a:cubicBezTo>
                <a:cubicBezTo>
                  <a:pt x="6361853" y="1369954"/>
                  <a:pt x="5613400" y="1276820"/>
                  <a:pt x="5394960" y="1270047"/>
                </a:cubicBezTo>
                <a:cubicBezTo>
                  <a:pt x="5176520" y="1263274"/>
                  <a:pt x="5445760" y="1446154"/>
                  <a:pt x="5384800" y="1391967"/>
                </a:cubicBezTo>
                <a:cubicBezTo>
                  <a:pt x="5323840" y="1337780"/>
                  <a:pt x="5139267" y="1058380"/>
                  <a:pt x="5029200" y="944927"/>
                </a:cubicBezTo>
                <a:cubicBezTo>
                  <a:pt x="4919133" y="831474"/>
                  <a:pt x="4805680" y="807767"/>
                  <a:pt x="4724400" y="711247"/>
                </a:cubicBezTo>
                <a:cubicBezTo>
                  <a:pt x="4643120" y="614727"/>
                  <a:pt x="4602480" y="452167"/>
                  <a:pt x="4541520" y="365807"/>
                </a:cubicBezTo>
                <a:cubicBezTo>
                  <a:pt x="4480560" y="279447"/>
                  <a:pt x="4411133" y="213407"/>
                  <a:pt x="4358640" y="193087"/>
                </a:cubicBezTo>
                <a:cubicBezTo>
                  <a:pt x="4306147" y="172767"/>
                  <a:pt x="4314613" y="223567"/>
                  <a:pt x="4226560" y="243887"/>
                </a:cubicBezTo>
                <a:cubicBezTo>
                  <a:pt x="4138507" y="264207"/>
                  <a:pt x="3931920" y="315007"/>
                  <a:pt x="3830320" y="315007"/>
                </a:cubicBezTo>
                <a:cubicBezTo>
                  <a:pt x="3728720" y="315007"/>
                  <a:pt x="3689773" y="257434"/>
                  <a:pt x="3616960" y="243887"/>
                </a:cubicBezTo>
                <a:cubicBezTo>
                  <a:pt x="3544147" y="230340"/>
                  <a:pt x="3469640" y="260820"/>
                  <a:pt x="3393440" y="233727"/>
                </a:cubicBezTo>
                <a:cubicBezTo>
                  <a:pt x="3317240" y="206634"/>
                  <a:pt x="3257973" y="120274"/>
                  <a:pt x="3159760" y="81327"/>
                </a:cubicBezTo>
                <a:cubicBezTo>
                  <a:pt x="3061547" y="42380"/>
                  <a:pt x="2890520" y="-1646"/>
                  <a:pt x="2804160" y="47"/>
                </a:cubicBezTo>
                <a:cubicBezTo>
                  <a:pt x="2717800" y="1740"/>
                  <a:pt x="2746587" y="54234"/>
                  <a:pt x="2641600" y="91487"/>
                </a:cubicBezTo>
                <a:cubicBezTo>
                  <a:pt x="2536613" y="128740"/>
                  <a:pt x="2330027" y="191394"/>
                  <a:pt x="2174240" y="223567"/>
                </a:cubicBezTo>
                <a:cubicBezTo>
                  <a:pt x="2018453" y="255740"/>
                  <a:pt x="1860973" y="243887"/>
                  <a:pt x="1706880" y="284527"/>
                </a:cubicBezTo>
                <a:cubicBezTo>
                  <a:pt x="1552787" y="325167"/>
                  <a:pt x="1415627" y="411527"/>
                  <a:pt x="1249680" y="467407"/>
                </a:cubicBezTo>
                <a:cubicBezTo>
                  <a:pt x="1083733" y="523287"/>
                  <a:pt x="882227" y="591020"/>
                  <a:pt x="711200" y="619807"/>
                </a:cubicBezTo>
                <a:cubicBezTo>
                  <a:pt x="540173" y="648594"/>
                  <a:pt x="342053" y="662140"/>
                  <a:pt x="223520" y="640127"/>
                </a:cubicBezTo>
                <a:cubicBezTo>
                  <a:pt x="104987" y="618114"/>
                  <a:pt x="0" y="487727"/>
                  <a:pt x="0" y="487727"/>
                </a:cubicBezTo>
                <a:lnTo>
                  <a:pt x="0" y="487727"/>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8274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8069" y="699559"/>
            <a:ext cx="3605107" cy="2703830"/>
          </a:xfrm>
          <a:prstGeom prst="rect">
            <a:avLst/>
          </a:prstGeom>
        </p:spPr>
      </p:pic>
      <p:sp>
        <p:nvSpPr>
          <p:cNvPr id="3" name="Textfeld 2"/>
          <p:cNvSpPr txBox="1"/>
          <p:nvPr/>
        </p:nvSpPr>
        <p:spPr>
          <a:xfrm>
            <a:off x="221535" y="3854028"/>
            <a:ext cx="2580640" cy="369332"/>
          </a:xfrm>
          <a:prstGeom prst="rect">
            <a:avLst/>
          </a:prstGeom>
          <a:noFill/>
        </p:spPr>
        <p:txBody>
          <a:bodyPr wrap="square" rtlCol="0">
            <a:spAutoFit/>
          </a:bodyPr>
          <a:lstStyle/>
          <a:p>
            <a:r>
              <a:rPr lang="de-DE" dirty="0" smtClean="0"/>
              <a:t>Allee nach </a:t>
            </a:r>
            <a:r>
              <a:rPr lang="de-DE" dirty="0" err="1" smtClean="0"/>
              <a:t>Borisławice</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807" y="248920"/>
            <a:ext cx="2002234" cy="2670385"/>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024" y="242332"/>
            <a:ext cx="4005296" cy="3003972"/>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87995" y="3783119"/>
            <a:ext cx="3293533" cy="2470150"/>
          </a:xfrm>
          <a:prstGeom prst="rect">
            <a:avLst/>
          </a:prstGeom>
        </p:spPr>
      </p:pic>
      <p:sp>
        <p:nvSpPr>
          <p:cNvPr id="7" name="Textfeld 6"/>
          <p:cNvSpPr txBox="1"/>
          <p:nvPr/>
        </p:nvSpPr>
        <p:spPr>
          <a:xfrm>
            <a:off x="3089197" y="2949032"/>
            <a:ext cx="2580640" cy="369332"/>
          </a:xfrm>
          <a:prstGeom prst="rect">
            <a:avLst/>
          </a:prstGeom>
          <a:noFill/>
        </p:spPr>
        <p:txBody>
          <a:bodyPr wrap="square" rtlCol="0">
            <a:spAutoFit/>
          </a:bodyPr>
          <a:lstStyle/>
          <a:p>
            <a:r>
              <a:rPr lang="de-DE" dirty="0" smtClean="0"/>
              <a:t>Kirche in </a:t>
            </a:r>
            <a:r>
              <a:rPr lang="de-DE" dirty="0" err="1" smtClean="0"/>
              <a:t>Milice</a:t>
            </a:r>
            <a:endParaRPr lang="de-DE" dirty="0"/>
          </a:p>
        </p:txBody>
      </p:sp>
      <p:sp>
        <p:nvSpPr>
          <p:cNvPr id="8" name="Textfeld 7"/>
          <p:cNvSpPr txBox="1"/>
          <p:nvPr/>
        </p:nvSpPr>
        <p:spPr>
          <a:xfrm>
            <a:off x="6015277" y="3379801"/>
            <a:ext cx="2580640" cy="369332"/>
          </a:xfrm>
          <a:prstGeom prst="rect">
            <a:avLst/>
          </a:prstGeom>
          <a:noFill/>
        </p:spPr>
        <p:txBody>
          <a:bodyPr wrap="square" rtlCol="0">
            <a:spAutoFit/>
          </a:bodyPr>
          <a:lstStyle/>
          <a:p>
            <a:r>
              <a:rPr lang="de-DE" dirty="0" smtClean="0"/>
              <a:t>Wellen </a:t>
            </a:r>
            <a:endParaRPr lang="de-DE" dirty="0"/>
          </a:p>
        </p:txBody>
      </p:sp>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t="1605" r="20889"/>
          <a:stretch/>
        </p:blipFill>
        <p:spPr>
          <a:xfrm rot="5400000">
            <a:off x="9986281" y="321041"/>
            <a:ext cx="2147031" cy="2002790"/>
          </a:xfrm>
          <a:prstGeom prst="rect">
            <a:avLst/>
          </a:prstGeom>
        </p:spPr>
      </p:pic>
      <p:sp>
        <p:nvSpPr>
          <p:cNvPr id="10" name="Textfeld 9"/>
          <p:cNvSpPr txBox="1"/>
          <p:nvPr/>
        </p:nvSpPr>
        <p:spPr>
          <a:xfrm>
            <a:off x="10058401" y="2456471"/>
            <a:ext cx="1361439" cy="646331"/>
          </a:xfrm>
          <a:prstGeom prst="rect">
            <a:avLst/>
          </a:prstGeom>
          <a:noFill/>
        </p:spPr>
        <p:txBody>
          <a:bodyPr wrap="square" rtlCol="0">
            <a:spAutoFit/>
          </a:bodyPr>
          <a:lstStyle/>
          <a:p>
            <a:r>
              <a:rPr lang="de-DE" dirty="0" smtClean="0"/>
              <a:t>Blick über die Mauer </a:t>
            </a:r>
            <a:endParaRPr lang="de-DE" dirty="0"/>
          </a:p>
        </p:txBody>
      </p:sp>
      <p:pic>
        <p:nvPicPr>
          <p:cNvPr id="11" name="Grafik 10"/>
          <p:cNvPicPr>
            <a:picLocks noChangeAspect="1"/>
          </p:cNvPicPr>
          <p:nvPr/>
        </p:nvPicPr>
        <p:blipFill rotWithShape="1">
          <a:blip r:embed="rId7" cstate="print">
            <a:extLst>
              <a:ext uri="{28A0092B-C50C-407E-A947-70E740481C1C}">
                <a14:useLocalDpi xmlns:a14="http://schemas.microsoft.com/office/drawing/2010/main" val="0"/>
              </a:ext>
            </a:extLst>
          </a:blip>
          <a:srcRect l="7851" t="43876" r="42815" b="26494"/>
          <a:stretch/>
        </p:blipFill>
        <p:spPr>
          <a:xfrm rot="5400000">
            <a:off x="5116800" y="4846222"/>
            <a:ext cx="2507827" cy="1129652"/>
          </a:xfrm>
          <a:prstGeom prst="rect">
            <a:avLst/>
          </a:prstGeom>
        </p:spPr>
      </p:pic>
      <p:sp>
        <p:nvSpPr>
          <p:cNvPr id="12" name="Textfeld 11"/>
          <p:cNvSpPr txBox="1"/>
          <p:nvPr/>
        </p:nvSpPr>
        <p:spPr>
          <a:xfrm>
            <a:off x="6935540" y="4026132"/>
            <a:ext cx="1147850" cy="2308324"/>
          </a:xfrm>
          <a:prstGeom prst="rect">
            <a:avLst/>
          </a:prstGeom>
          <a:noFill/>
        </p:spPr>
        <p:txBody>
          <a:bodyPr wrap="square" rtlCol="0">
            <a:spAutoFit/>
          </a:bodyPr>
          <a:lstStyle/>
          <a:p>
            <a:r>
              <a:rPr lang="de-DE" dirty="0" smtClean="0"/>
              <a:t>Tagpfauenaugen(?)-raupe will über die Straße, nicht alle schaffen es.</a:t>
            </a:r>
            <a:endParaRPr lang="de-DE" dirty="0"/>
          </a:p>
        </p:txBody>
      </p:sp>
      <p:pic>
        <p:nvPicPr>
          <p:cNvPr id="13" name="Grafik 12"/>
          <p:cNvPicPr>
            <a:picLocks noChangeAspect="1"/>
          </p:cNvPicPr>
          <p:nvPr/>
        </p:nvPicPr>
        <p:blipFill rotWithShape="1">
          <a:blip r:embed="rId8" cstate="print">
            <a:extLst>
              <a:ext uri="{28A0092B-C50C-407E-A947-70E740481C1C}">
                <a14:useLocalDpi xmlns:a14="http://schemas.microsoft.com/office/drawing/2010/main" val="0"/>
              </a:ext>
            </a:extLst>
          </a:blip>
          <a:srcRect l="29778" t="15827" r="27704" b="28470"/>
          <a:stretch/>
        </p:blipFill>
        <p:spPr>
          <a:xfrm rot="5400000">
            <a:off x="253453" y="4517120"/>
            <a:ext cx="2166715" cy="2128967"/>
          </a:xfrm>
          <a:prstGeom prst="rect">
            <a:avLst/>
          </a:prstGeom>
        </p:spPr>
      </p:pic>
      <p:pic>
        <p:nvPicPr>
          <p:cNvPr id="16" name="Grafi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1091" y="3379801"/>
            <a:ext cx="3850457" cy="2244971"/>
          </a:xfrm>
          <a:prstGeom prst="rect">
            <a:avLst/>
          </a:prstGeom>
        </p:spPr>
      </p:pic>
      <p:sp>
        <p:nvSpPr>
          <p:cNvPr id="17" name="Textfeld 16"/>
          <p:cNvSpPr txBox="1"/>
          <p:nvPr/>
        </p:nvSpPr>
        <p:spPr>
          <a:xfrm>
            <a:off x="8532323" y="5877247"/>
            <a:ext cx="3319225" cy="646331"/>
          </a:xfrm>
          <a:prstGeom prst="rect">
            <a:avLst/>
          </a:prstGeom>
          <a:noFill/>
        </p:spPr>
        <p:txBody>
          <a:bodyPr wrap="square" rtlCol="0">
            <a:spAutoFit/>
          </a:bodyPr>
          <a:lstStyle/>
          <a:p>
            <a:r>
              <a:rPr lang="de-DE" dirty="0" smtClean="0"/>
              <a:t>In </a:t>
            </a:r>
            <a:r>
              <a:rPr lang="de-DE" dirty="0" err="1" smtClean="0"/>
              <a:t>Klisino</a:t>
            </a:r>
            <a:r>
              <a:rPr lang="de-DE" dirty="0" smtClean="0"/>
              <a:t> heißt es: weiter auf der 417!</a:t>
            </a:r>
            <a:endParaRPr lang="de-DE" dirty="0"/>
          </a:p>
        </p:txBody>
      </p:sp>
    </p:spTree>
    <p:extLst>
      <p:ext uri="{BB962C8B-B14F-4D97-AF65-F5344CB8AC3E}">
        <p14:creationId xmlns:p14="http://schemas.microsoft.com/office/powerpoint/2010/main" val="2871770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233" t="14441" r="1675" b="7703"/>
          <a:stretch/>
        </p:blipFill>
        <p:spPr>
          <a:xfrm>
            <a:off x="233680" y="762000"/>
            <a:ext cx="11958320" cy="5313680"/>
          </a:xfrm>
          <a:prstGeom prst="rect">
            <a:avLst/>
          </a:prstGeom>
        </p:spPr>
      </p:pic>
      <p:sp>
        <p:nvSpPr>
          <p:cNvPr id="5" name="Freihandform 4"/>
          <p:cNvSpPr/>
          <p:nvPr/>
        </p:nvSpPr>
        <p:spPr>
          <a:xfrm>
            <a:off x="640080" y="1725249"/>
            <a:ext cx="11562080" cy="1393871"/>
          </a:xfrm>
          <a:custGeom>
            <a:avLst/>
            <a:gdLst>
              <a:gd name="connsiteX0" fmla="*/ 11562080 w 11562080"/>
              <a:gd name="connsiteY0" fmla="*/ 1393871 h 1393871"/>
              <a:gd name="connsiteX1" fmla="*/ 11135360 w 11562080"/>
              <a:gd name="connsiteY1" fmla="*/ 1200831 h 1393871"/>
              <a:gd name="connsiteX2" fmla="*/ 10800080 w 11562080"/>
              <a:gd name="connsiteY2" fmla="*/ 997631 h 1393871"/>
              <a:gd name="connsiteX3" fmla="*/ 10088880 w 11562080"/>
              <a:gd name="connsiteY3" fmla="*/ 875711 h 1393871"/>
              <a:gd name="connsiteX4" fmla="*/ 8798560 w 11562080"/>
              <a:gd name="connsiteY4" fmla="*/ 144191 h 1393871"/>
              <a:gd name="connsiteX5" fmla="*/ 8788400 w 11562080"/>
              <a:gd name="connsiteY5" fmla="*/ 1951 h 1393871"/>
              <a:gd name="connsiteX6" fmla="*/ 8016240 w 11562080"/>
              <a:gd name="connsiteY6" fmla="*/ 62911 h 1393871"/>
              <a:gd name="connsiteX7" fmla="*/ 7335520 w 11562080"/>
              <a:gd name="connsiteY7" fmla="*/ 83231 h 1393871"/>
              <a:gd name="connsiteX8" fmla="*/ 6380480 w 11562080"/>
              <a:gd name="connsiteY8" fmla="*/ 194991 h 1393871"/>
              <a:gd name="connsiteX9" fmla="*/ 5943600 w 11562080"/>
              <a:gd name="connsiteY9" fmla="*/ 113711 h 1393871"/>
              <a:gd name="connsiteX10" fmla="*/ 5598160 w 11562080"/>
              <a:gd name="connsiteY10" fmla="*/ 398191 h 1393871"/>
              <a:gd name="connsiteX11" fmla="*/ 4318000 w 11562080"/>
              <a:gd name="connsiteY11" fmla="*/ 591231 h 1393871"/>
              <a:gd name="connsiteX12" fmla="*/ 3942080 w 11562080"/>
              <a:gd name="connsiteY12" fmla="*/ 845231 h 1393871"/>
              <a:gd name="connsiteX13" fmla="*/ 3657600 w 11562080"/>
              <a:gd name="connsiteY13" fmla="*/ 967151 h 1393871"/>
              <a:gd name="connsiteX14" fmla="*/ 3241040 w 11562080"/>
              <a:gd name="connsiteY14" fmla="*/ 733471 h 1393871"/>
              <a:gd name="connsiteX15" fmla="*/ 2590800 w 11562080"/>
              <a:gd name="connsiteY15" fmla="*/ 245791 h 1393871"/>
              <a:gd name="connsiteX16" fmla="*/ 1259840 w 11562080"/>
              <a:gd name="connsiteY16" fmla="*/ 550591 h 1393871"/>
              <a:gd name="connsiteX17" fmla="*/ 0 w 11562080"/>
              <a:gd name="connsiteY17" fmla="*/ 723311 h 1393871"/>
              <a:gd name="connsiteX18" fmla="*/ 0 w 11562080"/>
              <a:gd name="connsiteY18" fmla="*/ 723311 h 139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62080" h="1393871">
                <a:moveTo>
                  <a:pt x="11562080" y="1393871"/>
                </a:moveTo>
                <a:cubicBezTo>
                  <a:pt x="11412220" y="1330371"/>
                  <a:pt x="11262360" y="1266871"/>
                  <a:pt x="11135360" y="1200831"/>
                </a:cubicBezTo>
                <a:cubicBezTo>
                  <a:pt x="11008360" y="1134791"/>
                  <a:pt x="10974493" y="1051818"/>
                  <a:pt x="10800080" y="997631"/>
                </a:cubicBezTo>
                <a:cubicBezTo>
                  <a:pt x="10625667" y="943444"/>
                  <a:pt x="10422466" y="1017951"/>
                  <a:pt x="10088880" y="875711"/>
                </a:cubicBezTo>
                <a:cubicBezTo>
                  <a:pt x="9755294" y="733471"/>
                  <a:pt x="9015307" y="289818"/>
                  <a:pt x="8798560" y="144191"/>
                </a:cubicBezTo>
                <a:cubicBezTo>
                  <a:pt x="8581813" y="-1436"/>
                  <a:pt x="8918787" y="15498"/>
                  <a:pt x="8788400" y="1951"/>
                </a:cubicBezTo>
                <a:cubicBezTo>
                  <a:pt x="8658013" y="-11596"/>
                  <a:pt x="8258387" y="49364"/>
                  <a:pt x="8016240" y="62911"/>
                </a:cubicBezTo>
                <a:cubicBezTo>
                  <a:pt x="7774093" y="76458"/>
                  <a:pt x="7608147" y="61218"/>
                  <a:pt x="7335520" y="83231"/>
                </a:cubicBezTo>
                <a:cubicBezTo>
                  <a:pt x="7062893" y="105244"/>
                  <a:pt x="6612467" y="189911"/>
                  <a:pt x="6380480" y="194991"/>
                </a:cubicBezTo>
                <a:cubicBezTo>
                  <a:pt x="6148493" y="200071"/>
                  <a:pt x="6073987" y="79844"/>
                  <a:pt x="5943600" y="113711"/>
                </a:cubicBezTo>
                <a:cubicBezTo>
                  <a:pt x="5813213" y="147578"/>
                  <a:pt x="5869093" y="318604"/>
                  <a:pt x="5598160" y="398191"/>
                </a:cubicBezTo>
                <a:cubicBezTo>
                  <a:pt x="5327227" y="477778"/>
                  <a:pt x="4594013" y="516724"/>
                  <a:pt x="4318000" y="591231"/>
                </a:cubicBezTo>
                <a:cubicBezTo>
                  <a:pt x="4041987" y="665738"/>
                  <a:pt x="4052147" y="782578"/>
                  <a:pt x="3942080" y="845231"/>
                </a:cubicBezTo>
                <a:cubicBezTo>
                  <a:pt x="3832013" y="907884"/>
                  <a:pt x="3774440" y="985778"/>
                  <a:pt x="3657600" y="967151"/>
                </a:cubicBezTo>
                <a:cubicBezTo>
                  <a:pt x="3540760" y="948524"/>
                  <a:pt x="3418840" y="853698"/>
                  <a:pt x="3241040" y="733471"/>
                </a:cubicBezTo>
                <a:cubicBezTo>
                  <a:pt x="3063240" y="613244"/>
                  <a:pt x="2921000" y="276271"/>
                  <a:pt x="2590800" y="245791"/>
                </a:cubicBezTo>
                <a:cubicBezTo>
                  <a:pt x="2260600" y="215311"/>
                  <a:pt x="1691640" y="471004"/>
                  <a:pt x="1259840" y="550591"/>
                </a:cubicBezTo>
                <a:cubicBezTo>
                  <a:pt x="828040" y="630178"/>
                  <a:pt x="0" y="723311"/>
                  <a:pt x="0" y="723311"/>
                </a:cubicBezTo>
                <a:lnTo>
                  <a:pt x="0" y="723311"/>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63839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9667" t="4593" r="6222" b="9777"/>
          <a:stretch/>
        </p:blipFill>
        <p:spPr>
          <a:xfrm>
            <a:off x="232408" y="3244786"/>
            <a:ext cx="3606800" cy="3125533"/>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388" y="252665"/>
            <a:ext cx="3492784" cy="261958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6470" y="545824"/>
            <a:ext cx="2711027" cy="2033270"/>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4145" y="288224"/>
            <a:ext cx="3615828" cy="2711871"/>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639" y="3244786"/>
            <a:ext cx="3125533" cy="3125533"/>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514" y="3244786"/>
            <a:ext cx="4045459" cy="3034094"/>
          </a:xfrm>
          <a:prstGeom prst="rect">
            <a:avLst/>
          </a:prstGeom>
        </p:spPr>
      </p:pic>
    </p:spTree>
    <p:extLst>
      <p:ext uri="{BB962C8B-B14F-4D97-AF65-F5344CB8AC3E}">
        <p14:creationId xmlns:p14="http://schemas.microsoft.com/office/powerpoint/2010/main" val="3944270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2189" y="618279"/>
            <a:ext cx="3401907" cy="2551430"/>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1" t="22147" r="30963" b="10494"/>
          <a:stretch/>
        </p:blipFill>
        <p:spPr>
          <a:xfrm rot="5400000">
            <a:off x="2610226" y="637494"/>
            <a:ext cx="3415548" cy="249936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81021" y="623539"/>
            <a:ext cx="3443987" cy="2582990"/>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719" y="193040"/>
            <a:ext cx="3553651" cy="2665238"/>
          </a:xfrm>
          <a:prstGeom prst="rect">
            <a:avLst/>
          </a:prstGeom>
        </p:spPr>
      </p:pic>
      <p:sp>
        <p:nvSpPr>
          <p:cNvPr id="6" name="Rechteck 5"/>
          <p:cNvSpPr/>
          <p:nvPr/>
        </p:nvSpPr>
        <p:spPr>
          <a:xfrm>
            <a:off x="273048" y="3779520"/>
            <a:ext cx="11835322" cy="2970044"/>
          </a:xfrm>
          <a:prstGeom prst="rect">
            <a:avLst/>
          </a:prstGeom>
        </p:spPr>
        <p:txBody>
          <a:bodyPr wrap="square">
            <a:spAutoFit/>
          </a:bodyPr>
          <a:lstStyle/>
          <a:p>
            <a:r>
              <a:rPr lang="de-DE" sz="1700" dirty="0" smtClean="0">
                <a:solidFill>
                  <a:srgbClr val="202122"/>
                </a:solidFill>
                <a:latin typeface="Arial" panose="020B0604020202020204" pitchFamily="34" charset="0"/>
              </a:rPr>
              <a:t>Neustadt </a:t>
            </a:r>
            <a:r>
              <a:rPr lang="de-DE" sz="1700" dirty="0">
                <a:solidFill>
                  <a:srgbClr val="202122"/>
                </a:solidFill>
                <a:latin typeface="Arial" panose="020B0604020202020204" pitchFamily="34" charset="0"/>
              </a:rPr>
              <a:t>wurde </a:t>
            </a:r>
            <a:r>
              <a:rPr lang="de-DE" sz="1700" dirty="0" smtClean="0">
                <a:solidFill>
                  <a:srgbClr val="202122"/>
                </a:solidFill>
                <a:latin typeface="Arial" panose="020B0604020202020204" pitchFamily="34" charset="0"/>
              </a:rPr>
              <a:t>von </a:t>
            </a:r>
            <a:r>
              <a:rPr lang="de-DE" sz="1700" dirty="0">
                <a:solidFill>
                  <a:srgbClr val="202122"/>
                </a:solidFill>
                <a:latin typeface="Arial" panose="020B0604020202020204" pitchFamily="34" charset="0"/>
              </a:rPr>
              <a:t>1532 bis 1543 an den </a:t>
            </a:r>
            <a:r>
              <a:rPr lang="de-DE" sz="1700" dirty="0" err="1">
                <a:solidFill>
                  <a:srgbClr val="202122"/>
                </a:solidFill>
                <a:latin typeface="Arial" panose="020B0604020202020204" pitchFamily="34" charset="0"/>
              </a:rPr>
              <a:t>Jägerndorfer</a:t>
            </a:r>
            <a:r>
              <a:rPr lang="de-DE" sz="1700" dirty="0">
                <a:solidFill>
                  <a:srgbClr val="202122"/>
                </a:solidFill>
                <a:latin typeface="Arial" panose="020B0604020202020204" pitchFamily="34" charset="0"/>
              </a:rPr>
              <a:t> Herzog </a:t>
            </a:r>
            <a:r>
              <a:rPr lang="de-DE" sz="1700" dirty="0">
                <a:solidFill>
                  <a:srgbClr val="0645AD"/>
                </a:solidFill>
                <a:latin typeface="Arial" panose="020B0604020202020204" pitchFamily="34" charset="0"/>
                <a:hlinkClick r:id="rId6" tooltip="Georg (Brandenburg-Ansbach-Kulmbach)"/>
              </a:rPr>
              <a:t>Georg von Brandenburg-Ansbach</a:t>
            </a:r>
            <a:r>
              <a:rPr lang="de-DE" sz="1700" dirty="0">
                <a:solidFill>
                  <a:srgbClr val="202122"/>
                </a:solidFill>
                <a:latin typeface="Arial" panose="020B0604020202020204" pitchFamily="34" charset="0"/>
              </a:rPr>
              <a:t> und anschließend bis 1551 an dessen Sohn </a:t>
            </a:r>
            <a:r>
              <a:rPr lang="de-DE" sz="1700" dirty="0">
                <a:solidFill>
                  <a:srgbClr val="0645AD"/>
                </a:solidFill>
                <a:latin typeface="Arial" panose="020B0604020202020204" pitchFamily="34" charset="0"/>
                <a:hlinkClick r:id="rId7" tooltip="Georg Friedrich I. (Brandenburg-Ansbach-Kulmbach)"/>
              </a:rPr>
              <a:t>Georg Friedrich I.</a:t>
            </a:r>
            <a:r>
              <a:rPr lang="de-DE" sz="1700" dirty="0">
                <a:solidFill>
                  <a:srgbClr val="202122"/>
                </a:solidFill>
                <a:latin typeface="Arial" panose="020B0604020202020204" pitchFamily="34" charset="0"/>
              </a:rPr>
              <a:t> verpfändet. Während ihrer Herrschaft breitete sich in Neustadt und Umgebung die </a:t>
            </a:r>
            <a:r>
              <a:rPr lang="de-DE" sz="1700" dirty="0">
                <a:solidFill>
                  <a:srgbClr val="0645AD"/>
                </a:solidFill>
                <a:latin typeface="Arial" panose="020B0604020202020204" pitchFamily="34" charset="0"/>
                <a:hlinkClick r:id="rId8" tooltip="Reformation"/>
              </a:rPr>
              <a:t>Reformation</a:t>
            </a:r>
            <a:r>
              <a:rPr lang="de-DE" sz="1700" dirty="0">
                <a:solidFill>
                  <a:srgbClr val="202122"/>
                </a:solidFill>
                <a:latin typeface="Arial" panose="020B0604020202020204" pitchFamily="34" charset="0"/>
              </a:rPr>
              <a:t> aus. 1554 wurde die Pfarrkirche an die Protestanten übergeben, zwei Jahre später erlangte die Stadt das </a:t>
            </a:r>
            <a:r>
              <a:rPr lang="de-DE" sz="1700" dirty="0">
                <a:solidFill>
                  <a:srgbClr val="0645AD"/>
                </a:solidFill>
                <a:latin typeface="Arial" panose="020B0604020202020204" pitchFamily="34" charset="0"/>
                <a:hlinkClick r:id="rId9" tooltip="Kirchenpatronat"/>
              </a:rPr>
              <a:t>Patronatsrecht</a:t>
            </a:r>
            <a:r>
              <a:rPr lang="de-DE" sz="1700" dirty="0">
                <a:solidFill>
                  <a:srgbClr val="202122"/>
                </a:solidFill>
                <a:latin typeface="Arial" panose="020B0604020202020204" pitchFamily="34" charset="0"/>
              </a:rPr>
              <a:t>. </a:t>
            </a:r>
            <a:r>
              <a:rPr lang="de-DE" sz="1700" dirty="0" smtClean="0">
                <a:solidFill>
                  <a:srgbClr val="202122"/>
                </a:solidFill>
                <a:latin typeface="Arial" panose="020B0604020202020204" pitchFamily="34" charset="0"/>
              </a:rPr>
              <a:t>Zwischen </a:t>
            </a:r>
            <a:r>
              <a:rPr lang="de-DE" sz="1700" dirty="0">
                <a:solidFill>
                  <a:srgbClr val="202122"/>
                </a:solidFill>
                <a:latin typeface="Arial" panose="020B0604020202020204" pitchFamily="34" charset="0"/>
              </a:rPr>
              <a:t>1552 und 1557 </a:t>
            </a:r>
            <a:r>
              <a:rPr lang="de-DE" sz="1700" dirty="0" smtClean="0">
                <a:solidFill>
                  <a:srgbClr val="202122"/>
                </a:solidFill>
                <a:latin typeface="Arial" panose="020B0604020202020204" pitchFamily="34" charset="0"/>
              </a:rPr>
              <a:t>war </a:t>
            </a:r>
            <a:r>
              <a:rPr lang="de-DE" sz="1700" dirty="0">
                <a:solidFill>
                  <a:srgbClr val="202122"/>
                </a:solidFill>
                <a:latin typeface="Arial" panose="020B0604020202020204" pitchFamily="34" charset="0"/>
              </a:rPr>
              <a:t>Neustadt </a:t>
            </a:r>
            <a:r>
              <a:rPr lang="de-DE" sz="1700" dirty="0" smtClean="0">
                <a:solidFill>
                  <a:srgbClr val="202122"/>
                </a:solidFill>
                <a:latin typeface="Arial" panose="020B0604020202020204" pitchFamily="34" charset="0"/>
              </a:rPr>
              <a:t>an </a:t>
            </a:r>
            <a:r>
              <a:rPr lang="de-DE" sz="1700" dirty="0">
                <a:solidFill>
                  <a:srgbClr val="202122"/>
                </a:solidFill>
                <a:latin typeface="Arial" panose="020B0604020202020204" pitchFamily="34" charset="0"/>
              </a:rPr>
              <a:t>die ungarische Königin </a:t>
            </a:r>
            <a:r>
              <a:rPr lang="de-DE" sz="1700" dirty="0">
                <a:solidFill>
                  <a:srgbClr val="0645AD"/>
                </a:solidFill>
                <a:latin typeface="Arial" panose="020B0604020202020204" pitchFamily="34" charset="0"/>
                <a:hlinkClick r:id="rId10" tooltip="Isabella Jagiellonica"/>
              </a:rPr>
              <a:t>Isabella</a:t>
            </a:r>
            <a:r>
              <a:rPr lang="de-DE" sz="1700" dirty="0">
                <a:solidFill>
                  <a:srgbClr val="202122"/>
                </a:solidFill>
                <a:latin typeface="Arial" panose="020B0604020202020204" pitchFamily="34" charset="0"/>
              </a:rPr>
              <a:t> verpfändet. 1558 wurde die Pfandherrschaft Neustadt vom böhmischen Landesherrn an Conrad </a:t>
            </a:r>
            <a:r>
              <a:rPr lang="de-DE" sz="1700" dirty="0" err="1">
                <a:solidFill>
                  <a:srgbClr val="0645AD"/>
                </a:solidFill>
                <a:latin typeface="Arial" panose="020B0604020202020204" pitchFamily="34" charset="0"/>
                <a:hlinkClick r:id="rId11" tooltip="Saurma (Adelsgeschlecht)"/>
              </a:rPr>
              <a:t>Saurma</a:t>
            </a:r>
            <a:r>
              <a:rPr lang="de-DE" sz="1700" dirty="0">
                <a:solidFill>
                  <a:srgbClr val="202122"/>
                </a:solidFill>
                <a:latin typeface="Arial" panose="020B0604020202020204" pitchFamily="34" charset="0"/>
              </a:rPr>
              <a:t> verkauft, von dem sie 1562 zunächst als Pfand und 1597 erblich für 60.000 Taler die Stadt erwarb, die bereits 1570 auch die Stadtvogtei gekauft hatte. </a:t>
            </a:r>
            <a:endParaRPr lang="de-DE" sz="1700" dirty="0" smtClean="0">
              <a:solidFill>
                <a:srgbClr val="202122"/>
              </a:solidFill>
              <a:latin typeface="Arial" panose="020B0604020202020204" pitchFamily="34" charset="0"/>
            </a:endParaRPr>
          </a:p>
          <a:p>
            <a:r>
              <a:rPr lang="de-DE" sz="1700" dirty="0" smtClean="0">
                <a:solidFill>
                  <a:srgbClr val="202122"/>
                </a:solidFill>
                <a:latin typeface="Arial" panose="020B0604020202020204" pitchFamily="34" charset="0"/>
              </a:rPr>
              <a:t>Während </a:t>
            </a:r>
            <a:r>
              <a:rPr lang="de-DE" sz="1700" dirty="0">
                <a:solidFill>
                  <a:srgbClr val="202122"/>
                </a:solidFill>
                <a:latin typeface="Arial" panose="020B0604020202020204" pitchFamily="34" charset="0"/>
              </a:rPr>
              <a:t>des </a:t>
            </a:r>
            <a:r>
              <a:rPr lang="de-DE" sz="1700" dirty="0">
                <a:solidFill>
                  <a:srgbClr val="0645AD"/>
                </a:solidFill>
                <a:latin typeface="Arial" panose="020B0604020202020204" pitchFamily="34" charset="0"/>
                <a:hlinkClick r:id="rId12" tooltip="Dreißigjähriger Krieg"/>
              </a:rPr>
              <a:t>Dreißigjährigen Kriegs</a:t>
            </a:r>
            <a:r>
              <a:rPr lang="de-DE" sz="1700" dirty="0">
                <a:solidFill>
                  <a:srgbClr val="202122"/>
                </a:solidFill>
                <a:latin typeface="Arial" panose="020B0604020202020204" pitchFamily="34" charset="0"/>
              </a:rPr>
              <a:t> wurde Neustadt weitgehend zerstört. Im Jahr 1625 wütete die </a:t>
            </a:r>
            <a:r>
              <a:rPr lang="de-DE" sz="1700" dirty="0">
                <a:solidFill>
                  <a:srgbClr val="0645AD"/>
                </a:solidFill>
                <a:latin typeface="Arial" panose="020B0604020202020204" pitchFamily="34" charset="0"/>
                <a:hlinkClick r:id="rId13" tooltip="Pest"/>
              </a:rPr>
              <a:t>Pest</a:t>
            </a:r>
            <a:r>
              <a:rPr lang="de-DE" sz="1700" dirty="0">
                <a:solidFill>
                  <a:srgbClr val="202122"/>
                </a:solidFill>
                <a:latin typeface="Arial" panose="020B0604020202020204" pitchFamily="34" charset="0"/>
              </a:rPr>
              <a:t>. 1629 wurde das bis dahin zum Bistum </a:t>
            </a:r>
            <a:r>
              <a:rPr lang="de-DE" sz="1700" dirty="0" err="1">
                <a:solidFill>
                  <a:srgbClr val="202122"/>
                </a:solidFill>
                <a:latin typeface="Arial" panose="020B0604020202020204" pitchFamily="34" charset="0"/>
              </a:rPr>
              <a:t>Olmütz</a:t>
            </a:r>
            <a:r>
              <a:rPr lang="de-DE" sz="1700" dirty="0">
                <a:solidFill>
                  <a:srgbClr val="202122"/>
                </a:solidFill>
                <a:latin typeface="Arial" panose="020B0604020202020204" pitchFamily="34" charset="0"/>
              </a:rPr>
              <a:t> gehörende Neustädter Weichbild an die </a:t>
            </a:r>
            <a:r>
              <a:rPr lang="de-DE" sz="1700" dirty="0">
                <a:solidFill>
                  <a:srgbClr val="0645AD"/>
                </a:solidFill>
                <a:latin typeface="Arial" panose="020B0604020202020204" pitchFamily="34" charset="0"/>
                <a:hlinkClick r:id="rId14" tooltip="Erzbistum Breslau"/>
              </a:rPr>
              <a:t>Diözese Breslau</a:t>
            </a:r>
            <a:r>
              <a:rPr lang="de-DE" sz="1700" dirty="0">
                <a:solidFill>
                  <a:srgbClr val="202122"/>
                </a:solidFill>
                <a:latin typeface="Arial" panose="020B0604020202020204" pitchFamily="34" charset="0"/>
              </a:rPr>
              <a:t> angeschlossen und Maßnahmen zur </a:t>
            </a:r>
            <a:r>
              <a:rPr lang="de-DE" sz="1700" dirty="0">
                <a:solidFill>
                  <a:srgbClr val="0645AD"/>
                </a:solidFill>
                <a:latin typeface="Arial" panose="020B0604020202020204" pitchFamily="34" charset="0"/>
                <a:hlinkClick r:id="rId15" tooltip="Gegenreformation"/>
              </a:rPr>
              <a:t>Gegenreformation</a:t>
            </a:r>
            <a:r>
              <a:rPr lang="de-DE" sz="1700" dirty="0">
                <a:solidFill>
                  <a:srgbClr val="202122"/>
                </a:solidFill>
                <a:latin typeface="Arial" panose="020B0604020202020204" pitchFamily="34" charset="0"/>
              </a:rPr>
              <a:t> ergriffen. Diesem Zweck diente auch die Gründung des </a:t>
            </a:r>
            <a:r>
              <a:rPr lang="de-DE" sz="1700" dirty="0">
                <a:solidFill>
                  <a:srgbClr val="0645AD"/>
                </a:solidFill>
                <a:latin typeface="Arial" panose="020B0604020202020204" pitchFamily="34" charset="0"/>
                <a:hlinkClick r:id="rId16" tooltip="Kapuziner"/>
              </a:rPr>
              <a:t>Kapuzinerklosters</a:t>
            </a:r>
            <a:r>
              <a:rPr lang="de-DE" sz="1700" dirty="0">
                <a:solidFill>
                  <a:srgbClr val="202122"/>
                </a:solidFill>
                <a:latin typeface="Arial" panose="020B0604020202020204" pitchFamily="34" charset="0"/>
              </a:rPr>
              <a:t> 1654. Durch ein kaiserliches Dekret erhielt Neustadt 1708 die Bezeichnung </a:t>
            </a:r>
            <a:r>
              <a:rPr lang="de-DE" sz="1700" dirty="0">
                <a:solidFill>
                  <a:srgbClr val="0645AD"/>
                </a:solidFill>
                <a:latin typeface="Arial" panose="020B0604020202020204" pitchFamily="34" charset="0"/>
                <a:hlinkClick r:id="rId17" tooltip="Königsstadt (Böhmen)"/>
              </a:rPr>
              <a:t>Königlich Neustadt</a:t>
            </a:r>
            <a:r>
              <a:rPr lang="de-DE" sz="1700" dirty="0">
                <a:solidFill>
                  <a:srgbClr val="202122"/>
                </a:solidFill>
                <a:latin typeface="Arial" panose="020B0604020202020204" pitchFamily="34" charset="0"/>
              </a:rPr>
              <a:t>.</a:t>
            </a:r>
            <a:r>
              <a:rPr lang="de-DE" sz="1700" baseline="30000" dirty="0">
                <a:solidFill>
                  <a:srgbClr val="0645AD"/>
                </a:solidFill>
                <a:latin typeface="Arial" panose="020B0604020202020204" pitchFamily="34" charset="0"/>
                <a:hlinkClick r:id="rId18"/>
              </a:rPr>
              <a:t>[5]</a:t>
            </a:r>
            <a:r>
              <a:rPr lang="de-DE" sz="1700" dirty="0">
                <a:solidFill>
                  <a:srgbClr val="202122"/>
                </a:solidFill>
                <a:latin typeface="Arial" panose="020B0604020202020204" pitchFamily="34" charset="0"/>
              </a:rPr>
              <a:t> 1766 gründeten die </a:t>
            </a:r>
            <a:r>
              <a:rPr lang="de-DE" sz="1700" dirty="0">
                <a:solidFill>
                  <a:srgbClr val="0645AD"/>
                </a:solidFill>
                <a:latin typeface="Arial" panose="020B0604020202020204" pitchFamily="34" charset="0"/>
                <a:hlinkClick r:id="rId19" tooltip="Barmherzige Brüder"/>
              </a:rPr>
              <a:t>Barmherzigen Brüder</a:t>
            </a:r>
            <a:r>
              <a:rPr lang="de-DE" sz="1700" dirty="0">
                <a:solidFill>
                  <a:srgbClr val="202122"/>
                </a:solidFill>
                <a:latin typeface="Arial" panose="020B0604020202020204" pitchFamily="34" charset="0"/>
              </a:rPr>
              <a:t> eine Niederlassung in Neustadt, 1852 wurde das </a:t>
            </a:r>
            <a:r>
              <a:rPr lang="de-DE" sz="1700" dirty="0">
                <a:solidFill>
                  <a:srgbClr val="0645AD"/>
                </a:solidFill>
                <a:latin typeface="Arial" panose="020B0604020202020204" pitchFamily="34" charset="0"/>
                <a:hlinkClick r:id="rId20" tooltip="Franziskaner (OFM)"/>
              </a:rPr>
              <a:t>Franziskanerkloster</a:t>
            </a:r>
            <a:r>
              <a:rPr lang="de-DE" sz="1700" dirty="0">
                <a:solidFill>
                  <a:srgbClr val="202122"/>
                </a:solidFill>
                <a:latin typeface="Arial" panose="020B0604020202020204" pitchFamily="34" charset="0"/>
              </a:rPr>
              <a:t> errichtet.</a:t>
            </a:r>
            <a:endParaRPr lang="de-DE" sz="1700" b="0" i="0" dirty="0">
              <a:solidFill>
                <a:srgbClr val="202122"/>
              </a:solidFill>
              <a:effectLst/>
              <a:latin typeface="Arial" panose="020B0604020202020204" pitchFamily="34" charset="0"/>
            </a:endParaRPr>
          </a:p>
        </p:txBody>
      </p:sp>
      <p:sp>
        <p:nvSpPr>
          <p:cNvPr id="7" name="Textfeld 6"/>
          <p:cNvSpPr txBox="1"/>
          <p:nvPr/>
        </p:nvSpPr>
        <p:spPr>
          <a:xfrm>
            <a:off x="8554719" y="2948617"/>
            <a:ext cx="3424845" cy="861774"/>
          </a:xfrm>
          <a:prstGeom prst="rect">
            <a:avLst/>
          </a:prstGeom>
          <a:noFill/>
        </p:spPr>
        <p:txBody>
          <a:bodyPr wrap="square" rtlCol="0">
            <a:spAutoFit/>
          </a:bodyPr>
          <a:lstStyle/>
          <a:p>
            <a:r>
              <a:rPr lang="de-DE" sz="3200" dirty="0" err="1" smtClean="0"/>
              <a:t>Prudnik</a:t>
            </a:r>
            <a:r>
              <a:rPr lang="de-DE" sz="3200" dirty="0" smtClean="0"/>
              <a:t> – Neustadt</a:t>
            </a:r>
          </a:p>
          <a:p>
            <a:r>
              <a:rPr lang="de-DE" dirty="0" smtClean="0"/>
              <a:t>hier einmal ein Wiki-Artikel</a:t>
            </a:r>
            <a:endParaRPr lang="de-DE" dirty="0"/>
          </a:p>
        </p:txBody>
      </p:sp>
    </p:spTree>
    <p:extLst>
      <p:ext uri="{BB962C8B-B14F-4D97-AF65-F5344CB8AC3E}">
        <p14:creationId xmlns:p14="http://schemas.microsoft.com/office/powerpoint/2010/main" val="229408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04055" cy="1325563"/>
          </a:xfrm>
        </p:spPr>
        <p:txBody>
          <a:bodyPr/>
          <a:lstStyle/>
          <a:p>
            <a:r>
              <a:rPr lang="de-DE" dirty="0" smtClean="0"/>
              <a:t>1. Tag, 16.08. 2021 von Herrnhut (Löbau)</a:t>
            </a:r>
            <a:br>
              <a:rPr lang="de-DE" dirty="0" smtClean="0"/>
            </a:br>
            <a:r>
              <a:rPr lang="de-DE" dirty="0" smtClean="0"/>
              <a:t>nach </a:t>
            </a:r>
            <a:r>
              <a:rPr lang="de-DE" dirty="0" err="1" smtClean="0"/>
              <a:t>Suchdol</a:t>
            </a:r>
            <a:r>
              <a:rPr lang="de-DE" dirty="0" smtClean="0"/>
              <a:t> </a:t>
            </a:r>
            <a:r>
              <a:rPr lang="de-DE" dirty="0" err="1" smtClean="0"/>
              <a:t>nadOdrou</a:t>
            </a:r>
            <a:r>
              <a:rPr lang="de-DE" dirty="0" smtClean="0"/>
              <a:t> mit der Bahn</a:t>
            </a:r>
            <a:endParaRPr lang="de-DE" dirty="0"/>
          </a:p>
        </p:txBody>
      </p:sp>
      <p:sp>
        <p:nvSpPr>
          <p:cNvPr id="3" name="Inhaltsplatzhalter 2"/>
          <p:cNvSpPr>
            <a:spLocks noGrp="1"/>
          </p:cNvSpPr>
          <p:nvPr>
            <p:ph idx="1"/>
          </p:nvPr>
        </p:nvSpPr>
        <p:spPr>
          <a:xfrm>
            <a:off x="838200" y="1825624"/>
            <a:ext cx="10587182" cy="5194011"/>
          </a:xfrm>
        </p:spPr>
        <p:txBody>
          <a:bodyPr>
            <a:normAutofit fontScale="85000" lnSpcReduction="20000"/>
          </a:bodyPr>
          <a:lstStyle/>
          <a:p>
            <a:pPr marL="0" indent="0">
              <a:buNone/>
            </a:pPr>
            <a:r>
              <a:rPr lang="de-DE" dirty="0" smtClean="0"/>
              <a:t>Wenn jemand in Berthelsdorf lebt und die Via </a:t>
            </a:r>
            <a:r>
              <a:rPr lang="de-DE" dirty="0" err="1" smtClean="0"/>
              <a:t>Exulantis</a:t>
            </a:r>
            <a:r>
              <a:rPr lang="de-DE" dirty="0" smtClean="0"/>
              <a:t> pilgern will, muss er oder sie erst einmal nach </a:t>
            </a:r>
            <a:r>
              <a:rPr lang="de-DE" dirty="0" err="1" smtClean="0"/>
              <a:t>Suchdol</a:t>
            </a:r>
            <a:r>
              <a:rPr lang="de-DE" dirty="0" smtClean="0"/>
              <a:t> </a:t>
            </a:r>
            <a:r>
              <a:rPr lang="de-DE" dirty="0" err="1" smtClean="0"/>
              <a:t>nad</a:t>
            </a:r>
            <a:r>
              <a:rPr lang="de-DE" dirty="0" smtClean="0"/>
              <a:t> </a:t>
            </a:r>
            <a:r>
              <a:rPr lang="de-DE" dirty="0" err="1" smtClean="0"/>
              <a:t>Odrou</a:t>
            </a:r>
            <a:r>
              <a:rPr lang="de-DE" dirty="0" smtClean="0"/>
              <a:t>, bzw. </a:t>
            </a:r>
            <a:r>
              <a:rPr lang="de-DE" dirty="0" err="1" smtClean="0"/>
              <a:t>Zauchtental</a:t>
            </a:r>
            <a:r>
              <a:rPr lang="de-DE" dirty="0" smtClean="0"/>
              <a:t> oder </a:t>
            </a:r>
            <a:r>
              <a:rPr lang="de-DE" dirty="0" err="1" smtClean="0"/>
              <a:t>Zauchtel</a:t>
            </a:r>
            <a:r>
              <a:rPr lang="de-DE" dirty="0" smtClean="0"/>
              <a:t>. Meine erste Erleichterung in dieser Hinsicht: Die Bahnverbindung nach </a:t>
            </a:r>
            <a:r>
              <a:rPr lang="de-DE" dirty="0" err="1" smtClean="0"/>
              <a:t>Suchdol</a:t>
            </a:r>
            <a:r>
              <a:rPr lang="de-DE" dirty="0" smtClean="0"/>
              <a:t> ist derzeit hervorragend, jedenfalls, wenn man ein Taxi (in meinem Fall mein Mann Erdmann) nach Löbau nehmen kann. 5:52 Uhr startet man mit dem </a:t>
            </a:r>
            <a:r>
              <a:rPr lang="de-DE" dirty="0" err="1" smtClean="0"/>
              <a:t>Trilex</a:t>
            </a:r>
            <a:r>
              <a:rPr lang="de-DE" dirty="0" smtClean="0"/>
              <a:t> nach Dresden Neustadt, von dort geht es 7:24 Uhr im </a:t>
            </a:r>
            <a:r>
              <a:rPr lang="de-DE" dirty="0" err="1" smtClean="0"/>
              <a:t>Vindobona</a:t>
            </a:r>
            <a:r>
              <a:rPr lang="de-DE" dirty="0" smtClean="0"/>
              <a:t> nach Brno. Von Brno aus fährt stündlich ein IC (Richtung </a:t>
            </a:r>
            <a:r>
              <a:rPr lang="de-DE" dirty="0" err="1" smtClean="0"/>
              <a:t>Bohumin</a:t>
            </a:r>
            <a:r>
              <a:rPr lang="de-DE" dirty="0" smtClean="0"/>
              <a:t>) direkt nach </a:t>
            </a:r>
            <a:r>
              <a:rPr lang="de-DE" dirty="0" err="1" smtClean="0"/>
              <a:t>Suchdol</a:t>
            </a:r>
            <a:r>
              <a:rPr lang="de-DE" dirty="0" smtClean="0"/>
              <a:t>. Wenn alles glatt geht, ist man 14.55 (ich selbst 16:55) dort. Es macht nichts, wenn die Deutsche Bahn nicht fähig ist, einem die Fahrkarte bis zum Zielort zu verkaufen, in Brno bekommt man anstandslos und günstig eine </a:t>
            </a:r>
            <a:r>
              <a:rPr lang="de-DE" dirty="0"/>
              <a:t>F</a:t>
            </a:r>
            <a:r>
              <a:rPr lang="de-DE" dirty="0" smtClean="0"/>
              <a:t>ahrkarte für Mensch und Fahrrad.</a:t>
            </a:r>
          </a:p>
          <a:p>
            <a:pPr marL="0" indent="0">
              <a:buNone/>
            </a:pPr>
            <a:r>
              <a:rPr lang="de-DE" dirty="0" smtClean="0"/>
              <a:t>Zur Stressminimierung empfiehlt sich: 1. Wenn eine Ausgangstür im Zug defekt ist, schon vor der Ankunft im Zielbahnhof (hier: Brno) sicherheitshalber Gepäck und Fahrrad durch den Waggon dorthin zu bringen, wo man im Bedarfsfall zu beiden Seiten hin aussteigen kann. 2. Zu wissen, dass man in Brno-Hauptbahnhof in der Bahnhofshalle warten sollte, da die Gleisnummern der Zugabfahrten immer erst eine Viertelstunde vor Abfahrt bekanntgegeben werden. 3. Mit Recht anzunehmen, dass deine Sitzplatzreservierung dieselbe Wagennummer hat wie die Vorrichtungen für die Fahrräder – auch wenn man das dem Wagen von außen nicht ansieht.  </a:t>
            </a:r>
            <a:endParaRPr lang="de-DE" dirty="0"/>
          </a:p>
        </p:txBody>
      </p:sp>
    </p:spTree>
    <p:extLst>
      <p:ext uri="{BB962C8B-B14F-4D97-AF65-F5344CB8AC3E}">
        <p14:creationId xmlns:p14="http://schemas.microsoft.com/office/powerpoint/2010/main" val="2788938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86" y="343836"/>
            <a:ext cx="3725333" cy="2794000"/>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958" y="253999"/>
            <a:ext cx="4303562" cy="3227672"/>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16705" y="504674"/>
            <a:ext cx="2394671" cy="1796003"/>
          </a:xfrm>
          <a:prstGeom prst="rect">
            <a:avLst/>
          </a:prstGeom>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22510" y="3825307"/>
            <a:ext cx="3341569" cy="2506177"/>
          </a:xfrm>
          <a:prstGeom prst="rect">
            <a:avLst/>
          </a:prstGeom>
        </p:spPr>
      </p:pic>
      <p:sp>
        <p:nvSpPr>
          <p:cNvPr id="7" name="Rechteck 6"/>
          <p:cNvSpPr/>
          <p:nvPr/>
        </p:nvSpPr>
        <p:spPr>
          <a:xfrm>
            <a:off x="6515411" y="616016"/>
            <a:ext cx="953793" cy="1754326"/>
          </a:xfrm>
          <a:prstGeom prst="rect">
            <a:avLst/>
          </a:prstGeom>
        </p:spPr>
        <p:txBody>
          <a:bodyPr wrap="square">
            <a:spAutoFit/>
          </a:bodyPr>
          <a:lstStyle/>
          <a:p>
            <a:r>
              <a:rPr lang="de-DE" dirty="0"/>
              <a:t>Mettich-Schloss in Gräflich Wiese (Ruine)</a:t>
            </a:r>
          </a:p>
        </p:txBody>
      </p:sp>
      <p:pic>
        <p:nvPicPr>
          <p:cNvPr id="8" name="Grafik 7"/>
          <p:cNvPicPr>
            <a:picLocks noChangeAspect="1"/>
          </p:cNvPicPr>
          <p:nvPr/>
        </p:nvPicPr>
        <p:blipFill rotWithShape="1">
          <a:blip r:embed="rId8" cstate="print">
            <a:extLst>
              <a:ext uri="{28A0092B-C50C-407E-A947-70E740481C1C}">
                <a14:useLocalDpi xmlns:a14="http://schemas.microsoft.com/office/drawing/2010/main" val="0"/>
              </a:ext>
            </a:extLst>
          </a:blip>
          <a:srcRect l="-4123" t="8146" r="20434" b="14605"/>
          <a:stretch/>
        </p:blipFill>
        <p:spPr>
          <a:xfrm rot="5400000">
            <a:off x="3670830" y="3201066"/>
            <a:ext cx="4193324" cy="2902908"/>
          </a:xfrm>
          <a:prstGeom prst="rect">
            <a:avLst/>
          </a:prstGeom>
        </p:spPr>
      </p:pic>
      <p:pic>
        <p:nvPicPr>
          <p:cNvPr id="9" name="IMG_94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41298" y="4236930"/>
            <a:ext cx="4466222" cy="2512250"/>
          </a:xfrm>
          <a:prstGeom prst="rect">
            <a:avLst/>
          </a:prstGeom>
        </p:spPr>
      </p:pic>
      <p:sp>
        <p:nvSpPr>
          <p:cNvPr id="10" name="Rechteck 9"/>
          <p:cNvSpPr/>
          <p:nvPr/>
        </p:nvSpPr>
        <p:spPr>
          <a:xfrm>
            <a:off x="3051208" y="4615892"/>
            <a:ext cx="1264831" cy="1754326"/>
          </a:xfrm>
          <a:prstGeom prst="rect">
            <a:avLst/>
          </a:prstGeom>
        </p:spPr>
        <p:txBody>
          <a:bodyPr wrap="square">
            <a:spAutoFit/>
          </a:bodyPr>
          <a:lstStyle/>
          <a:p>
            <a:r>
              <a:rPr lang="de-DE" dirty="0" smtClean="0"/>
              <a:t>Will-kommen </a:t>
            </a:r>
          </a:p>
          <a:p>
            <a:r>
              <a:rPr lang="de-DE" dirty="0" smtClean="0"/>
              <a:t>in und Einfahrt nach Ziegenhals</a:t>
            </a:r>
            <a:endParaRPr lang="de-DE" dirty="0"/>
          </a:p>
        </p:txBody>
      </p:sp>
    </p:spTree>
    <p:extLst>
      <p:ext uri="{BB962C8B-B14F-4D97-AF65-F5344CB8AC3E}">
        <p14:creationId xmlns:p14="http://schemas.microsoft.com/office/powerpoint/2010/main" val="69091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75640" y="575944"/>
            <a:ext cx="10774680" cy="6200776"/>
          </a:xfrm>
        </p:spPr>
        <p:txBody>
          <a:bodyPr>
            <a:normAutofit fontScale="92500" lnSpcReduction="10000"/>
          </a:bodyPr>
          <a:lstStyle/>
          <a:p>
            <a:pPr marL="0" indent="0">
              <a:buNone/>
            </a:pPr>
            <a:r>
              <a:rPr lang="de-DE" dirty="0" smtClean="0"/>
              <a:t>Am restlichen Tag bin ich viel die </a:t>
            </a:r>
            <a:r>
              <a:rPr lang="de-DE" dirty="0" err="1" smtClean="0"/>
              <a:t>Wojewodschaftsstraße</a:t>
            </a:r>
            <a:r>
              <a:rPr lang="de-DE" dirty="0" smtClean="0"/>
              <a:t> 40 Richtung </a:t>
            </a:r>
            <a:r>
              <a:rPr lang="de-DE" dirty="0" err="1" smtClean="0"/>
              <a:t>Prudnik</a:t>
            </a:r>
            <a:r>
              <a:rPr lang="de-DE" dirty="0" smtClean="0"/>
              <a:t> (Neustadt) </a:t>
            </a:r>
            <a:r>
              <a:rPr lang="de-DE" dirty="0" err="1"/>
              <a:t>Głuchłazy</a:t>
            </a:r>
            <a:r>
              <a:rPr lang="de-DE" dirty="0" smtClean="0"/>
              <a:t> gefahren. Ausweislich der Bilder nicht ausschließlich, genau kann ich es nicht angeben. Ich kann das nicht empfehlen, auf meinen Bildern sieht es so aus, als sei die Straße Nr. 40 relativ unbelebt, aber ohne breiten Standstreifen sind auch wenig befahrene Überlandstraßen für </a:t>
            </a:r>
            <a:r>
              <a:rPr lang="de-DE" dirty="0"/>
              <a:t>F</a:t>
            </a:r>
            <a:r>
              <a:rPr lang="de-DE" dirty="0" smtClean="0"/>
              <a:t>ahrradfahrer geschweige denn Fußpilger einfach nur anstrengend. Hier müsste man nach Alternativen suchen. Mir aber lag daran, schnell vorwärts zu kommen. Misslich war auch, dass meine Variante der Landkarten-App manche Orte (z.B. </a:t>
            </a:r>
            <a:r>
              <a:rPr lang="de-DE" dirty="0" err="1" smtClean="0"/>
              <a:t>Neustand</a:t>
            </a:r>
            <a:r>
              <a:rPr lang="de-DE" dirty="0" smtClean="0"/>
              <a:t>/ </a:t>
            </a:r>
            <a:r>
              <a:rPr lang="de-DE" dirty="0" err="1"/>
              <a:t>P</a:t>
            </a:r>
            <a:r>
              <a:rPr lang="de-DE" dirty="0" err="1" smtClean="0"/>
              <a:t>rudnik</a:t>
            </a:r>
            <a:r>
              <a:rPr lang="de-DE" dirty="0" smtClean="0"/>
              <a:t>) nur deutsch bezeichnete, darauf ist also bitte vorher zu achten, oder halt die Landessprache einzustellen. </a:t>
            </a:r>
          </a:p>
          <a:p>
            <a:pPr marL="0" indent="0">
              <a:buNone/>
            </a:pPr>
            <a:r>
              <a:rPr lang="de-DE" dirty="0" smtClean="0"/>
              <a:t>Es dunkelte bereits, als ich endlich in </a:t>
            </a:r>
            <a:r>
              <a:rPr lang="de-DE" dirty="0" err="1" smtClean="0"/>
              <a:t>Głuchłazy</a:t>
            </a:r>
            <a:r>
              <a:rPr lang="de-DE" dirty="0" smtClean="0"/>
              <a:t> eintraf. Auch hier werden viele Auswanderer aus </a:t>
            </a:r>
            <a:r>
              <a:rPr lang="de-DE" dirty="0" err="1" smtClean="0"/>
              <a:t>Suchdol</a:t>
            </a:r>
            <a:r>
              <a:rPr lang="de-DE" dirty="0" smtClean="0"/>
              <a:t> und Umgebung über die nahe Grenze  (</a:t>
            </a:r>
            <a:r>
              <a:rPr lang="de-DE" dirty="0" err="1" smtClean="0"/>
              <a:t>Zlaty</a:t>
            </a:r>
            <a:r>
              <a:rPr lang="de-DE" dirty="0" smtClean="0"/>
              <a:t> </a:t>
            </a:r>
            <a:r>
              <a:rPr lang="de-DE" dirty="0" err="1" smtClean="0"/>
              <a:t>Hory</a:t>
            </a:r>
            <a:r>
              <a:rPr lang="de-DE" dirty="0" smtClean="0"/>
              <a:t>) gegangen sein. Ich aber habe </a:t>
            </a:r>
            <a:r>
              <a:rPr lang="de-DE" dirty="0" err="1"/>
              <a:t>Głuchłazy</a:t>
            </a:r>
            <a:r>
              <a:rPr lang="de-DE" dirty="0"/>
              <a:t> </a:t>
            </a:r>
            <a:r>
              <a:rPr lang="de-DE" dirty="0" smtClean="0"/>
              <a:t>u.a. aufgesucht, weil meine Schwiegermutter hier aufgewachsen ist – und diese Stadt und ihre Umgebung  93-jährig immer noch als Heimat empfindet. Meine Fotos sind ein bisschen dunkel geraten, und leider hatte ich nicht wirklich Muße, Ziegenhals (der deutsche Name ist im Stadtwappen gut zu erkennen) zu studieren. </a:t>
            </a:r>
          </a:p>
          <a:p>
            <a:pPr marL="0" indent="0">
              <a:buNone/>
            </a:pPr>
            <a:r>
              <a:rPr lang="de-DE" dirty="0" smtClean="0"/>
              <a:t>Ich hatte noch mehr als 8 km bis zu meinem hoch gelegenen Hotel.</a:t>
            </a:r>
            <a:endParaRPr lang="de-DE" dirty="0"/>
          </a:p>
        </p:txBody>
      </p:sp>
    </p:spTree>
    <p:extLst>
      <p:ext uri="{BB962C8B-B14F-4D97-AF65-F5344CB8AC3E}">
        <p14:creationId xmlns:p14="http://schemas.microsoft.com/office/powerpoint/2010/main" val="97228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23165"/>
          <a:stretch/>
        </p:blipFill>
        <p:spPr>
          <a:xfrm rot="5400000">
            <a:off x="106713" y="193341"/>
            <a:ext cx="3272323" cy="3194184"/>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9742"/>
          <a:stretch/>
        </p:blipFill>
        <p:spPr>
          <a:xfrm>
            <a:off x="8152597" y="250523"/>
            <a:ext cx="3821873" cy="3176072"/>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1" y="4249553"/>
            <a:ext cx="3259756" cy="2444817"/>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080" y="189030"/>
            <a:ext cx="4270408" cy="3202806"/>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r="1935" b="35593"/>
          <a:stretch/>
        </p:blipFill>
        <p:spPr>
          <a:xfrm>
            <a:off x="3808055" y="4709013"/>
            <a:ext cx="4030458" cy="1985356"/>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2598" y="3801978"/>
            <a:ext cx="3856522" cy="2892391"/>
          </a:xfrm>
          <a:prstGeom prst="rect">
            <a:avLst/>
          </a:prstGeom>
        </p:spPr>
      </p:pic>
      <p:sp>
        <p:nvSpPr>
          <p:cNvPr id="10" name="Rechteck 9"/>
          <p:cNvSpPr/>
          <p:nvPr/>
        </p:nvSpPr>
        <p:spPr>
          <a:xfrm>
            <a:off x="3498352" y="3664778"/>
            <a:ext cx="4255717" cy="584775"/>
          </a:xfrm>
          <a:prstGeom prst="rect">
            <a:avLst/>
          </a:prstGeom>
        </p:spPr>
        <p:txBody>
          <a:bodyPr wrap="none">
            <a:spAutoFit/>
          </a:bodyPr>
          <a:lstStyle/>
          <a:p>
            <a:r>
              <a:rPr lang="de-DE" sz="3200" dirty="0" err="1" smtClean="0"/>
              <a:t>Głuchłazy</a:t>
            </a:r>
            <a:r>
              <a:rPr lang="de-DE" sz="3200" dirty="0" smtClean="0"/>
              <a:t> – Ziegenhals 1</a:t>
            </a:r>
            <a:endParaRPr lang="de-DE" sz="3200" dirty="0"/>
          </a:p>
        </p:txBody>
      </p:sp>
    </p:spTree>
    <p:extLst>
      <p:ext uri="{BB962C8B-B14F-4D97-AF65-F5344CB8AC3E}">
        <p14:creationId xmlns:p14="http://schemas.microsoft.com/office/powerpoint/2010/main" val="284074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89" y="324852"/>
            <a:ext cx="2913246" cy="2184935"/>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2674" b="37631"/>
          <a:stretch/>
        </p:blipFill>
        <p:spPr>
          <a:xfrm>
            <a:off x="3619741" y="306379"/>
            <a:ext cx="5108623" cy="2455294"/>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t="7464" r="14058"/>
          <a:stretch/>
        </p:blipFill>
        <p:spPr>
          <a:xfrm rot="5400000">
            <a:off x="9025931" y="560513"/>
            <a:ext cx="2974207" cy="2401820"/>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58822" y="3588418"/>
            <a:ext cx="3527659" cy="2645744"/>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t="3279" r="30386"/>
          <a:stretch/>
        </p:blipFill>
        <p:spPr>
          <a:xfrm rot="5400000">
            <a:off x="3394391" y="3564238"/>
            <a:ext cx="3046831" cy="3174933"/>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541899" y="4041575"/>
            <a:ext cx="3009766" cy="2257325"/>
          </a:xfrm>
          <a:prstGeom prst="rect">
            <a:avLst/>
          </a:prstGeom>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080399" y="4041574"/>
            <a:ext cx="3009767" cy="2257325"/>
          </a:xfrm>
          <a:prstGeom prst="rect">
            <a:avLst/>
          </a:prstGeom>
        </p:spPr>
      </p:pic>
      <p:sp>
        <p:nvSpPr>
          <p:cNvPr id="9" name="Rechteck 8"/>
          <p:cNvSpPr/>
          <p:nvPr/>
        </p:nvSpPr>
        <p:spPr>
          <a:xfrm>
            <a:off x="3717079" y="2886377"/>
            <a:ext cx="4255717" cy="584775"/>
          </a:xfrm>
          <a:prstGeom prst="rect">
            <a:avLst/>
          </a:prstGeom>
        </p:spPr>
        <p:txBody>
          <a:bodyPr wrap="none">
            <a:spAutoFit/>
          </a:bodyPr>
          <a:lstStyle/>
          <a:p>
            <a:r>
              <a:rPr lang="de-DE" sz="3200" dirty="0" err="1" smtClean="0"/>
              <a:t>Głuchłazy</a:t>
            </a:r>
            <a:r>
              <a:rPr lang="de-DE" sz="3200" dirty="0" smtClean="0"/>
              <a:t> – Ziegenhals 2</a:t>
            </a:r>
            <a:endParaRPr lang="de-DE" sz="3200" dirty="0"/>
          </a:p>
        </p:txBody>
      </p:sp>
    </p:spTree>
    <p:extLst>
      <p:ext uri="{BB962C8B-B14F-4D97-AF65-F5344CB8AC3E}">
        <p14:creationId xmlns:p14="http://schemas.microsoft.com/office/powerpoint/2010/main" val="3973325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 t="1" r="4256" b="35305"/>
          <a:stretch/>
        </p:blipFill>
        <p:spPr>
          <a:xfrm>
            <a:off x="202129" y="99436"/>
            <a:ext cx="5016416" cy="254216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770" y="151597"/>
            <a:ext cx="3718560" cy="2788920"/>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t="26667" r="36877" b="26877"/>
          <a:stretch/>
        </p:blipFill>
        <p:spPr>
          <a:xfrm>
            <a:off x="202129" y="3349592"/>
            <a:ext cx="5771949" cy="3185962"/>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2561" t="931" r="21972" b="10249"/>
          <a:stretch/>
        </p:blipFill>
        <p:spPr>
          <a:xfrm rot="5400000">
            <a:off x="9031704" y="334478"/>
            <a:ext cx="3118587" cy="2752825"/>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t="4963" r="49052"/>
          <a:stretch/>
        </p:blipFill>
        <p:spPr>
          <a:xfrm rot="5400000">
            <a:off x="6588885" y="2860524"/>
            <a:ext cx="1717675" cy="2403108"/>
          </a:xfrm>
          <a:prstGeom prst="rect">
            <a:avLst/>
          </a:prstGeom>
        </p:spPr>
      </p:pic>
      <p:pic>
        <p:nvPicPr>
          <p:cNvPr id="8" name="Grafik 7"/>
          <p:cNvPicPr>
            <a:picLocks noChangeAspect="1"/>
          </p:cNvPicPr>
          <p:nvPr/>
        </p:nvPicPr>
        <p:blipFill rotWithShape="1">
          <a:blip r:embed="rId7" cstate="print">
            <a:extLst>
              <a:ext uri="{28A0092B-C50C-407E-A947-70E740481C1C}">
                <a14:useLocalDpi xmlns:a14="http://schemas.microsoft.com/office/drawing/2010/main" val="0"/>
              </a:ext>
            </a:extLst>
          </a:blip>
          <a:srcRect l="4709" t="1733" r="42648"/>
          <a:stretch/>
        </p:blipFill>
        <p:spPr>
          <a:xfrm rot="5400000">
            <a:off x="6610541" y="4733263"/>
            <a:ext cx="1674361" cy="2344107"/>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108105" y="3989070"/>
            <a:ext cx="3267777" cy="2450833"/>
          </a:xfrm>
          <a:prstGeom prst="rect">
            <a:avLst/>
          </a:prstGeom>
        </p:spPr>
      </p:pic>
      <p:sp>
        <p:nvSpPr>
          <p:cNvPr id="10" name="Rechteck 9"/>
          <p:cNvSpPr/>
          <p:nvPr/>
        </p:nvSpPr>
        <p:spPr>
          <a:xfrm>
            <a:off x="501745" y="2703208"/>
            <a:ext cx="4255717" cy="584775"/>
          </a:xfrm>
          <a:prstGeom prst="rect">
            <a:avLst/>
          </a:prstGeom>
        </p:spPr>
        <p:txBody>
          <a:bodyPr wrap="none">
            <a:spAutoFit/>
          </a:bodyPr>
          <a:lstStyle/>
          <a:p>
            <a:r>
              <a:rPr lang="de-DE" sz="3200" dirty="0" err="1" smtClean="0"/>
              <a:t>Głuchłazy</a:t>
            </a:r>
            <a:r>
              <a:rPr lang="de-DE" sz="3200" dirty="0" smtClean="0"/>
              <a:t> – Ziegenhals 3</a:t>
            </a:r>
            <a:endParaRPr lang="de-DE" sz="3200" dirty="0"/>
          </a:p>
        </p:txBody>
      </p:sp>
    </p:spTree>
    <p:extLst>
      <p:ext uri="{BB962C8B-B14F-4D97-AF65-F5344CB8AC3E}">
        <p14:creationId xmlns:p14="http://schemas.microsoft.com/office/powerpoint/2010/main" val="45548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r="3333" b="31179"/>
          <a:stretch/>
        </p:blipFill>
        <p:spPr>
          <a:xfrm>
            <a:off x="212436" y="129309"/>
            <a:ext cx="4445547" cy="2373746"/>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10935" b="21939"/>
          <a:stretch/>
        </p:blipFill>
        <p:spPr>
          <a:xfrm>
            <a:off x="4859755" y="129307"/>
            <a:ext cx="3526863" cy="2318329"/>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b="8447"/>
          <a:stretch/>
        </p:blipFill>
        <p:spPr>
          <a:xfrm>
            <a:off x="8588390" y="129308"/>
            <a:ext cx="3389746" cy="2327566"/>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36" y="3549072"/>
            <a:ext cx="3315855" cy="2486891"/>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691" y="3014519"/>
            <a:ext cx="2796573" cy="2098368"/>
          </a:xfrm>
          <a:prstGeom prst="rect">
            <a:avLst/>
          </a:prstGeom>
        </p:spPr>
      </p:pic>
      <p:sp>
        <p:nvSpPr>
          <p:cNvPr id="8" name="Textfeld 7"/>
          <p:cNvSpPr txBox="1"/>
          <p:nvPr/>
        </p:nvSpPr>
        <p:spPr>
          <a:xfrm>
            <a:off x="111550" y="2539996"/>
            <a:ext cx="4445547" cy="923330"/>
          </a:xfrm>
          <a:prstGeom prst="rect">
            <a:avLst/>
          </a:prstGeom>
          <a:noFill/>
        </p:spPr>
        <p:txBody>
          <a:bodyPr wrap="square" rtlCol="0">
            <a:spAutoFit/>
          </a:bodyPr>
          <a:lstStyle/>
          <a:p>
            <a:r>
              <a:rPr lang="de-DE" dirty="0" smtClean="0"/>
              <a:t>Es ist schon dunkel und der Aufstieg zum Hotel </a:t>
            </a:r>
            <a:r>
              <a:rPr lang="de-DE" dirty="0" err="1"/>
              <a:t>Ż</a:t>
            </a:r>
            <a:r>
              <a:rPr lang="de-DE" dirty="0" err="1" smtClean="0"/>
              <a:t>iemowit</a:t>
            </a:r>
            <a:r>
              <a:rPr lang="de-DE" dirty="0" smtClean="0"/>
              <a:t>  </a:t>
            </a:r>
            <a:r>
              <a:rPr lang="de-DE" dirty="0" smtClean="0"/>
              <a:t>unter der Bischofskuppe steht noch bevor.</a:t>
            </a:r>
            <a:endParaRPr lang="de-DE" dirty="0"/>
          </a:p>
        </p:txBody>
      </p:sp>
      <p:sp>
        <p:nvSpPr>
          <p:cNvPr id="9" name="Textfeld 8"/>
          <p:cNvSpPr txBox="1"/>
          <p:nvPr/>
        </p:nvSpPr>
        <p:spPr>
          <a:xfrm>
            <a:off x="4859755" y="2456874"/>
            <a:ext cx="7302270" cy="369332"/>
          </a:xfrm>
          <a:prstGeom prst="rect">
            <a:avLst/>
          </a:prstGeom>
          <a:noFill/>
        </p:spPr>
        <p:txBody>
          <a:bodyPr wrap="square" rtlCol="0">
            <a:spAutoFit/>
          </a:bodyPr>
          <a:lstStyle/>
          <a:p>
            <a:r>
              <a:rPr lang="de-DE" dirty="0" smtClean="0"/>
              <a:t>Das Hotel ist keine Schönheit, der Blick am Morgen vom Balkon entschädigt.  </a:t>
            </a:r>
            <a:endParaRPr lang="de-DE" dirty="0"/>
          </a:p>
        </p:txBody>
      </p:sp>
      <p:sp>
        <p:nvSpPr>
          <p:cNvPr id="10" name="Textfeld 9"/>
          <p:cNvSpPr txBox="1"/>
          <p:nvPr/>
        </p:nvSpPr>
        <p:spPr>
          <a:xfrm>
            <a:off x="120072" y="6211669"/>
            <a:ext cx="4445547" cy="369332"/>
          </a:xfrm>
          <a:prstGeom prst="rect">
            <a:avLst/>
          </a:prstGeom>
          <a:noFill/>
        </p:spPr>
        <p:txBody>
          <a:bodyPr wrap="square" rtlCol="0">
            <a:spAutoFit/>
          </a:bodyPr>
          <a:lstStyle/>
          <a:p>
            <a:r>
              <a:rPr lang="de-DE" dirty="0" smtClean="0"/>
              <a:t>Das </a:t>
            </a:r>
            <a:r>
              <a:rPr lang="de-DE" dirty="0" smtClean="0"/>
              <a:t>Frühstück ist tatsächlich </a:t>
            </a:r>
            <a:r>
              <a:rPr lang="de-DE" dirty="0" smtClean="0"/>
              <a:t>phantastisch.</a:t>
            </a:r>
            <a:endParaRPr lang="de-DE" dirty="0"/>
          </a:p>
        </p:txBody>
      </p:sp>
      <p:sp>
        <p:nvSpPr>
          <p:cNvPr id="11" name="Textfeld 10"/>
          <p:cNvSpPr txBox="1"/>
          <p:nvPr/>
        </p:nvSpPr>
        <p:spPr>
          <a:xfrm>
            <a:off x="4848578" y="5549571"/>
            <a:ext cx="4243775" cy="1200329"/>
          </a:xfrm>
          <a:prstGeom prst="rect">
            <a:avLst/>
          </a:prstGeom>
          <a:noFill/>
        </p:spPr>
        <p:txBody>
          <a:bodyPr wrap="square" rtlCol="0">
            <a:spAutoFit/>
          </a:bodyPr>
          <a:lstStyle/>
          <a:p>
            <a:r>
              <a:rPr lang="de-DE" dirty="0" smtClean="0"/>
              <a:t>Hätte </a:t>
            </a:r>
            <a:r>
              <a:rPr lang="de-DE" dirty="0" smtClean="0"/>
              <a:t>ich diese Karte aus dem Speiseraum des Hotels vorher gehabt, wäre ich am Abend nicht noch mal ein Stück falsch gelaufen!</a:t>
            </a:r>
            <a:endParaRPr lang="de-DE" dirty="0"/>
          </a:p>
        </p:txBody>
      </p:sp>
      <p:sp>
        <p:nvSpPr>
          <p:cNvPr id="12" name="Textfeld 11"/>
          <p:cNvSpPr txBox="1"/>
          <p:nvPr/>
        </p:nvSpPr>
        <p:spPr>
          <a:xfrm>
            <a:off x="9375312" y="5153772"/>
            <a:ext cx="2358797" cy="1477328"/>
          </a:xfrm>
          <a:prstGeom prst="rect">
            <a:avLst/>
          </a:prstGeom>
          <a:noFill/>
        </p:spPr>
        <p:txBody>
          <a:bodyPr wrap="square" rtlCol="0">
            <a:spAutoFit/>
          </a:bodyPr>
          <a:lstStyle/>
          <a:p>
            <a:r>
              <a:rPr lang="de-DE" dirty="0" smtClean="0"/>
              <a:t>Verlassenes Hotel, gesehen </a:t>
            </a:r>
            <a:r>
              <a:rPr lang="de-DE" dirty="0" smtClean="0"/>
              <a:t>bei der Abfahrt: Da war das </a:t>
            </a:r>
            <a:r>
              <a:rPr lang="de-DE" dirty="0" err="1"/>
              <a:t>Żiemowit</a:t>
            </a:r>
            <a:r>
              <a:rPr lang="de-DE" dirty="0"/>
              <a:t> </a:t>
            </a:r>
            <a:r>
              <a:rPr lang="de-DE" dirty="0" smtClean="0"/>
              <a:t>doch um einiges </a:t>
            </a:r>
            <a:r>
              <a:rPr lang="de-DE" dirty="0" smtClean="0"/>
              <a:t>komfortabler.</a:t>
            </a:r>
            <a:endParaRPr lang="de-DE" dirty="0"/>
          </a:p>
        </p:txBody>
      </p:sp>
      <p:grpSp>
        <p:nvGrpSpPr>
          <p:cNvPr id="14" name="Gruppieren 13"/>
          <p:cNvGrpSpPr/>
          <p:nvPr/>
        </p:nvGrpSpPr>
        <p:grpSpPr>
          <a:xfrm>
            <a:off x="4687477" y="2836451"/>
            <a:ext cx="3755630" cy="2524807"/>
            <a:chOff x="4307336" y="-775855"/>
            <a:chExt cx="8931873" cy="6698904"/>
          </a:xfrm>
        </p:grpSpPr>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7336" y="-775855"/>
              <a:ext cx="8931873" cy="6698904"/>
            </a:xfrm>
            <a:prstGeom prst="rect">
              <a:avLst/>
            </a:prstGeom>
          </p:spPr>
        </p:pic>
        <p:sp>
          <p:nvSpPr>
            <p:cNvPr id="13" name="Freihandform 12"/>
            <p:cNvSpPr/>
            <p:nvPr/>
          </p:nvSpPr>
          <p:spPr>
            <a:xfrm>
              <a:off x="5172364" y="110836"/>
              <a:ext cx="2733963" cy="1173355"/>
            </a:xfrm>
            <a:custGeom>
              <a:avLst/>
              <a:gdLst>
                <a:gd name="connsiteX0" fmla="*/ 0 w 2733963"/>
                <a:gd name="connsiteY0" fmla="*/ 0 h 1173355"/>
                <a:gd name="connsiteX1" fmla="*/ 729672 w 2733963"/>
                <a:gd name="connsiteY1" fmla="*/ 157019 h 1173355"/>
                <a:gd name="connsiteX2" fmla="*/ 895927 w 2733963"/>
                <a:gd name="connsiteY2" fmla="*/ 129309 h 1173355"/>
                <a:gd name="connsiteX3" fmla="*/ 1136072 w 2733963"/>
                <a:gd name="connsiteY3" fmla="*/ 341746 h 1173355"/>
                <a:gd name="connsiteX4" fmla="*/ 1283854 w 2733963"/>
                <a:gd name="connsiteY4" fmla="*/ 277091 h 1173355"/>
                <a:gd name="connsiteX5" fmla="*/ 1838036 w 2733963"/>
                <a:gd name="connsiteY5" fmla="*/ 369455 h 1173355"/>
                <a:gd name="connsiteX6" fmla="*/ 2087418 w 2733963"/>
                <a:gd name="connsiteY6" fmla="*/ 406400 h 1173355"/>
                <a:gd name="connsiteX7" fmla="*/ 2512291 w 2733963"/>
                <a:gd name="connsiteY7" fmla="*/ 692728 h 1173355"/>
                <a:gd name="connsiteX8" fmla="*/ 2604654 w 2733963"/>
                <a:gd name="connsiteY8" fmla="*/ 775855 h 1173355"/>
                <a:gd name="connsiteX9" fmla="*/ 2540000 w 2733963"/>
                <a:gd name="connsiteY9" fmla="*/ 1173019 h 1173355"/>
                <a:gd name="connsiteX10" fmla="*/ 2576945 w 2733963"/>
                <a:gd name="connsiteY10" fmla="*/ 701964 h 1173355"/>
                <a:gd name="connsiteX11" fmla="*/ 2733963 w 2733963"/>
                <a:gd name="connsiteY11" fmla="*/ 868219 h 1173355"/>
                <a:gd name="connsiteX12" fmla="*/ 2733963 w 2733963"/>
                <a:gd name="connsiteY12" fmla="*/ 868219 h 11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3963" h="1173355">
                  <a:moveTo>
                    <a:pt x="0" y="0"/>
                  </a:moveTo>
                  <a:cubicBezTo>
                    <a:pt x="290175" y="67734"/>
                    <a:pt x="580351" y="135468"/>
                    <a:pt x="729672" y="157019"/>
                  </a:cubicBezTo>
                  <a:cubicBezTo>
                    <a:pt x="878993" y="178570"/>
                    <a:pt x="828194" y="98521"/>
                    <a:pt x="895927" y="129309"/>
                  </a:cubicBezTo>
                  <a:cubicBezTo>
                    <a:pt x="963660" y="160097"/>
                    <a:pt x="1071418" y="317116"/>
                    <a:pt x="1136072" y="341746"/>
                  </a:cubicBezTo>
                  <a:cubicBezTo>
                    <a:pt x="1200726" y="366376"/>
                    <a:pt x="1166860" y="272473"/>
                    <a:pt x="1283854" y="277091"/>
                  </a:cubicBezTo>
                  <a:cubicBezTo>
                    <a:pt x="1400848" y="281709"/>
                    <a:pt x="1704109" y="347904"/>
                    <a:pt x="1838036" y="369455"/>
                  </a:cubicBezTo>
                  <a:cubicBezTo>
                    <a:pt x="1971963" y="391006"/>
                    <a:pt x="1975042" y="352521"/>
                    <a:pt x="2087418" y="406400"/>
                  </a:cubicBezTo>
                  <a:cubicBezTo>
                    <a:pt x="2199794" y="460279"/>
                    <a:pt x="2426085" y="631152"/>
                    <a:pt x="2512291" y="692728"/>
                  </a:cubicBezTo>
                  <a:cubicBezTo>
                    <a:pt x="2598497" y="754304"/>
                    <a:pt x="2600036" y="695807"/>
                    <a:pt x="2604654" y="775855"/>
                  </a:cubicBezTo>
                  <a:cubicBezTo>
                    <a:pt x="2609272" y="855903"/>
                    <a:pt x="2544618" y="1185334"/>
                    <a:pt x="2540000" y="1173019"/>
                  </a:cubicBezTo>
                  <a:cubicBezTo>
                    <a:pt x="2535382" y="1160704"/>
                    <a:pt x="2544618" y="752764"/>
                    <a:pt x="2576945" y="701964"/>
                  </a:cubicBezTo>
                  <a:cubicBezTo>
                    <a:pt x="2609272" y="651164"/>
                    <a:pt x="2733963" y="868219"/>
                    <a:pt x="2733963" y="868219"/>
                  </a:cubicBezTo>
                  <a:lnTo>
                    <a:pt x="2733963" y="868219"/>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Rechteck 14"/>
          <p:cNvSpPr/>
          <p:nvPr/>
        </p:nvSpPr>
        <p:spPr>
          <a:xfrm>
            <a:off x="4173609" y="2622066"/>
            <a:ext cx="304800" cy="4031873"/>
          </a:xfrm>
          <a:prstGeom prst="rect">
            <a:avLst/>
          </a:prstGeom>
        </p:spPr>
        <p:txBody>
          <a:bodyPr wrap="square">
            <a:spAutoFit/>
          </a:bodyPr>
          <a:lstStyle/>
          <a:p>
            <a:r>
              <a:rPr lang="de-DE" sz="3200" dirty="0" err="1"/>
              <a:t>Żiemowit</a:t>
            </a:r>
            <a:endParaRPr lang="de-DE" sz="3200" dirty="0"/>
          </a:p>
        </p:txBody>
      </p:sp>
    </p:spTree>
    <p:extLst>
      <p:ext uri="{BB962C8B-B14F-4D97-AF65-F5344CB8AC3E}">
        <p14:creationId xmlns:p14="http://schemas.microsoft.com/office/powerpoint/2010/main" val="3064967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99654" y="273915"/>
            <a:ext cx="11049000" cy="6362412"/>
          </a:xfrm>
        </p:spPr>
        <p:txBody>
          <a:bodyPr>
            <a:normAutofit fontScale="77500" lnSpcReduction="20000"/>
          </a:bodyPr>
          <a:lstStyle/>
          <a:p>
            <a:pPr marL="0" indent="0">
              <a:buNone/>
            </a:pPr>
            <a:r>
              <a:rPr lang="de-DE" sz="4600" dirty="0" smtClean="0"/>
              <a:t>3. Tag, 19. August 2021, vo</a:t>
            </a:r>
            <a:r>
              <a:rPr lang="de-DE" sz="4600" dirty="0" smtClean="0"/>
              <a:t>m </a:t>
            </a:r>
            <a:r>
              <a:rPr lang="de-DE" sz="4600" dirty="0" err="1"/>
              <a:t>Żiemowit</a:t>
            </a:r>
            <a:r>
              <a:rPr lang="de-DE" sz="4600" dirty="0"/>
              <a:t> </a:t>
            </a:r>
            <a:r>
              <a:rPr lang="de-DE" sz="4600" dirty="0" smtClean="0"/>
              <a:t>(bei </a:t>
            </a:r>
            <a:r>
              <a:rPr lang="de-DE" sz="4600" dirty="0" err="1" smtClean="0"/>
              <a:t>Głuchołazy</a:t>
            </a:r>
            <a:r>
              <a:rPr lang="de-DE" sz="4600" dirty="0" smtClean="0"/>
              <a:t>- Ziegenhals) über </a:t>
            </a:r>
            <a:r>
              <a:rPr lang="de-DE" sz="4600" dirty="0" err="1" smtClean="0"/>
              <a:t>Nysa</a:t>
            </a:r>
            <a:r>
              <a:rPr lang="de-DE" sz="4600" dirty="0" smtClean="0"/>
              <a:t> nach </a:t>
            </a:r>
            <a:r>
              <a:rPr lang="de-DE" sz="4600" dirty="0" err="1" smtClean="0"/>
              <a:t>Piława</a:t>
            </a:r>
            <a:r>
              <a:rPr lang="de-DE" sz="4600" dirty="0" smtClean="0"/>
              <a:t> </a:t>
            </a:r>
            <a:r>
              <a:rPr lang="de-DE" sz="4600" dirty="0" err="1" smtClean="0"/>
              <a:t>Górna</a:t>
            </a:r>
            <a:endParaRPr lang="de-DE" sz="4600" dirty="0" smtClean="0"/>
          </a:p>
          <a:p>
            <a:pPr marL="0" indent="0">
              <a:buNone/>
            </a:pPr>
            <a:endParaRPr lang="de-DE" sz="4600" dirty="0" smtClean="0"/>
          </a:p>
          <a:p>
            <a:pPr marL="0" indent="0">
              <a:buNone/>
            </a:pPr>
            <a:r>
              <a:rPr lang="de-DE" dirty="0" smtClean="0"/>
              <a:t>Nach </a:t>
            </a:r>
            <a:r>
              <a:rPr lang="de-DE" dirty="0" smtClean="0"/>
              <a:t>dem Frühstück sammele ich meine 7 Sachen ein, bezahle (195 </a:t>
            </a:r>
            <a:r>
              <a:rPr lang="de-DE" dirty="0" err="1" smtClean="0"/>
              <a:t>Złoty</a:t>
            </a:r>
            <a:r>
              <a:rPr lang="de-DE" dirty="0" smtClean="0"/>
              <a:t>) und begebe mich wieder auf die Route der </a:t>
            </a:r>
            <a:r>
              <a:rPr lang="de-DE" dirty="0" err="1" smtClean="0"/>
              <a:t>Exulanten</a:t>
            </a:r>
            <a:r>
              <a:rPr lang="de-DE" dirty="0" smtClean="0"/>
              <a:t>. Tatsächlich können Flüchtlinge auch diese Strecke genommen haben, wenn sie lieber durchs Gebirge als auf den belebteren Handelsstraßen unterwegs sein wollten. Später werde ich zu meinem Schreck merken, dass ich nur 6 der 7 Sachen eingesammelt habe – das Handyladekabel hängt in </a:t>
            </a:r>
            <a:r>
              <a:rPr lang="de-DE" dirty="0" err="1" smtClean="0"/>
              <a:t>Zi</a:t>
            </a:r>
            <a:r>
              <a:rPr lang="de-DE" dirty="0" smtClean="0"/>
              <a:t>. Nr. 323. Und ich werde darüber nachdenken, wie gut orientiert die mährischen Auswanderer offenbar waren, die ihren Weg ohne </a:t>
            </a:r>
            <a:r>
              <a:rPr lang="de-DE" dirty="0" err="1" smtClean="0"/>
              <a:t>Iphone</a:t>
            </a:r>
            <a:r>
              <a:rPr lang="de-DE" dirty="0" smtClean="0"/>
              <a:t> und Powerbank sicher fanden. Gab es und welcher Art Wegweiser? Noch aber haben ich und mein </a:t>
            </a:r>
            <a:r>
              <a:rPr lang="de-DE" dirty="0" err="1" smtClean="0"/>
              <a:t>Iphone</a:t>
            </a:r>
            <a:r>
              <a:rPr lang="de-DE" dirty="0" smtClean="0"/>
              <a:t> Kraft und Saft und ich finde auch so eine sehr schöne kleine Straße Richtung </a:t>
            </a:r>
            <a:r>
              <a:rPr lang="de-DE" dirty="0" err="1" smtClean="0"/>
              <a:t>Nysa</a:t>
            </a:r>
            <a:r>
              <a:rPr lang="de-DE" dirty="0" smtClean="0"/>
              <a:t> (Neiße), meinem nächsten Ziel. </a:t>
            </a:r>
            <a:r>
              <a:rPr lang="de-DE" dirty="0" err="1" smtClean="0"/>
              <a:t>Nysa</a:t>
            </a:r>
            <a:r>
              <a:rPr lang="de-DE" dirty="0" smtClean="0"/>
              <a:t> war es, wo die 5 </a:t>
            </a:r>
            <a:r>
              <a:rPr lang="de-DE" dirty="0" err="1"/>
              <a:t>Z</a:t>
            </a:r>
            <a:r>
              <a:rPr lang="de-DE" dirty="0" err="1" smtClean="0"/>
              <a:t>auchtentaler</a:t>
            </a:r>
            <a:r>
              <a:rPr lang="de-DE" dirty="0" smtClean="0"/>
              <a:t> Brüder erst noch mal nachdachten, ob sie denn wirklich nach Sachsen oder nicht doch nördlich nach </a:t>
            </a:r>
            <a:r>
              <a:rPr lang="de-DE" dirty="0" err="1" smtClean="0"/>
              <a:t>Lissa</a:t>
            </a:r>
            <a:r>
              <a:rPr lang="de-DE" dirty="0" smtClean="0"/>
              <a:t> (</a:t>
            </a:r>
            <a:r>
              <a:rPr lang="de-DE" dirty="0" err="1" smtClean="0"/>
              <a:t>Leszno</a:t>
            </a:r>
            <a:r>
              <a:rPr lang="de-DE" dirty="0" smtClean="0"/>
              <a:t>) gehen sollten, wo es ja schon traditionell (z.B.  Comenius) eine große tschechisch-brüderische Auswanderer-Gemeinde gab.</a:t>
            </a:r>
          </a:p>
          <a:p>
            <a:pPr marL="0" indent="0">
              <a:buNone/>
            </a:pPr>
            <a:r>
              <a:rPr lang="de-DE" dirty="0" smtClean="0"/>
              <a:t>Unterwegs berührt mich besonders in </a:t>
            </a:r>
            <a:r>
              <a:rPr lang="de-DE" dirty="0" err="1" smtClean="0"/>
              <a:t>Charbielin</a:t>
            </a:r>
            <a:r>
              <a:rPr lang="de-DE" dirty="0" smtClean="0"/>
              <a:t> der Hinweis, dass hier ein Teil des Todesmarsches von Auschwitz-Birkenau durchgeführt hatte.</a:t>
            </a:r>
          </a:p>
          <a:p>
            <a:pPr marL="0" indent="0">
              <a:buNone/>
            </a:pPr>
            <a:endParaRPr lang="de-DE" dirty="0"/>
          </a:p>
          <a:p>
            <a:pPr marL="0" indent="0">
              <a:buNone/>
            </a:pPr>
            <a:r>
              <a:rPr lang="de-DE" dirty="0" smtClean="0"/>
              <a:t>Hätte ich genauer auf meine selbst gemachten Fotos geschaut, wäre ich nicht nur hier, sondern bis </a:t>
            </a:r>
            <a:r>
              <a:rPr lang="de-DE" dirty="0" err="1" smtClean="0"/>
              <a:t>Páczów</a:t>
            </a:r>
            <a:r>
              <a:rPr lang="de-DE" dirty="0" smtClean="0"/>
              <a:t> den sehr schönen Hexenradweg entlanggefahren. Merke: Nimm dir Zeit auf dem Pilgerweg, auch wenn du meinst, keine zu haben</a:t>
            </a:r>
            <a:r>
              <a:rPr lang="de-DE" dirty="0" smtClean="0"/>
              <a:t>.</a:t>
            </a:r>
            <a:endParaRPr lang="de-DE" dirty="0"/>
          </a:p>
        </p:txBody>
      </p:sp>
    </p:spTree>
    <p:extLst>
      <p:ext uri="{BB962C8B-B14F-4D97-AF65-F5344CB8AC3E}">
        <p14:creationId xmlns:p14="http://schemas.microsoft.com/office/powerpoint/2010/main" val="1156645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5024" r="25458" b="32200"/>
          <a:stretch/>
        </p:blipFill>
        <p:spPr>
          <a:xfrm>
            <a:off x="203200" y="101600"/>
            <a:ext cx="2854037" cy="243840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17177" y="407075"/>
            <a:ext cx="2443788" cy="1832841"/>
          </a:xfrm>
          <a:prstGeom prst="rect">
            <a:avLst/>
          </a:prstGeom>
        </p:spPr>
      </p:pic>
      <p:sp>
        <p:nvSpPr>
          <p:cNvPr id="6" name="Textfeld 5"/>
          <p:cNvSpPr txBox="1"/>
          <p:nvPr/>
        </p:nvSpPr>
        <p:spPr>
          <a:xfrm>
            <a:off x="3306618" y="2632364"/>
            <a:ext cx="2087418" cy="646331"/>
          </a:xfrm>
          <a:prstGeom prst="rect">
            <a:avLst/>
          </a:prstGeom>
          <a:noFill/>
        </p:spPr>
        <p:txBody>
          <a:bodyPr wrap="square" rtlCol="0">
            <a:spAutoFit/>
          </a:bodyPr>
          <a:lstStyle/>
          <a:p>
            <a:r>
              <a:rPr lang="de-DE" dirty="0" smtClean="0"/>
              <a:t>Ein Nebenbach des </a:t>
            </a:r>
            <a:r>
              <a:rPr lang="de-DE" dirty="0" err="1" smtClean="0"/>
              <a:t>Prudnik</a:t>
            </a:r>
            <a:endParaRPr lang="de-DE" dirty="0"/>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r="3056" b="35501"/>
          <a:stretch/>
        </p:blipFill>
        <p:spPr>
          <a:xfrm>
            <a:off x="203200" y="3278695"/>
            <a:ext cx="3726872" cy="185968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037" y="101600"/>
            <a:ext cx="2955636" cy="2216727"/>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5757" t="1" r="27778" b="44376"/>
          <a:stretch/>
        </p:blipFill>
        <p:spPr>
          <a:xfrm>
            <a:off x="4105562" y="4802908"/>
            <a:ext cx="3639128" cy="2284134"/>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124" y="5366112"/>
            <a:ext cx="3251203" cy="2438402"/>
          </a:xfrm>
          <a:prstGeom prst="rect">
            <a:avLst/>
          </a:prstGeom>
        </p:spPr>
      </p:pic>
      <p:pic>
        <p:nvPicPr>
          <p:cNvPr id="10" name="Grafik 9"/>
          <p:cNvPicPr>
            <a:picLocks noChangeAspect="1"/>
          </p:cNvPicPr>
          <p:nvPr/>
        </p:nvPicPr>
        <p:blipFill rotWithShape="1">
          <a:blip r:embed="rId8" cstate="print">
            <a:extLst>
              <a:ext uri="{28A0092B-C50C-407E-A947-70E740481C1C}">
                <a14:useLocalDpi xmlns:a14="http://schemas.microsoft.com/office/drawing/2010/main" val="0"/>
              </a:ext>
            </a:extLst>
          </a:blip>
          <a:srcRect l="60547" t="52525" r="18485" b="14824"/>
          <a:stretch/>
        </p:blipFill>
        <p:spPr>
          <a:xfrm>
            <a:off x="5741123" y="2540002"/>
            <a:ext cx="1874260" cy="2188868"/>
          </a:xfrm>
          <a:prstGeom prst="rect">
            <a:avLst/>
          </a:prstGeom>
        </p:spPr>
      </p:pic>
      <p:pic>
        <p:nvPicPr>
          <p:cNvPr id="11" name="Grafik 10"/>
          <p:cNvPicPr>
            <a:picLocks noChangeAspect="1"/>
          </p:cNvPicPr>
          <p:nvPr/>
        </p:nvPicPr>
        <p:blipFill rotWithShape="1">
          <a:blip r:embed="rId9" cstate="print">
            <a:extLst>
              <a:ext uri="{28A0092B-C50C-407E-A947-70E740481C1C}">
                <a14:useLocalDpi xmlns:a14="http://schemas.microsoft.com/office/drawing/2010/main" val="0"/>
              </a:ext>
            </a:extLst>
          </a:blip>
          <a:srcRect l="2324" t="2775" r="8455" b="6076"/>
          <a:stretch/>
        </p:blipFill>
        <p:spPr>
          <a:xfrm rot="5400000">
            <a:off x="7938655" y="651163"/>
            <a:ext cx="4701308" cy="3602182"/>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1817" y="4362254"/>
            <a:ext cx="1468583" cy="1892349"/>
          </a:xfrm>
          <a:prstGeom prst="rect">
            <a:avLst/>
          </a:prstGeom>
        </p:spPr>
      </p:pic>
    </p:spTree>
    <p:extLst>
      <p:ext uri="{BB962C8B-B14F-4D97-AF65-F5344CB8AC3E}">
        <p14:creationId xmlns:p14="http://schemas.microsoft.com/office/powerpoint/2010/main" val="1024946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0989" y="567918"/>
            <a:ext cx="2678545" cy="2008909"/>
          </a:xfrm>
          <a:prstGeom prst="rect">
            <a:avLst/>
          </a:prstGeom>
        </p:spPr>
      </p:pic>
      <p:sp>
        <p:nvSpPr>
          <p:cNvPr id="3" name="Textfeld 2"/>
          <p:cNvSpPr txBox="1"/>
          <p:nvPr/>
        </p:nvSpPr>
        <p:spPr>
          <a:xfrm>
            <a:off x="2512194" y="279712"/>
            <a:ext cx="2319688" cy="2585323"/>
          </a:xfrm>
          <a:prstGeom prst="rect">
            <a:avLst/>
          </a:prstGeom>
          <a:noFill/>
        </p:spPr>
        <p:txBody>
          <a:bodyPr wrap="square" rtlCol="0">
            <a:spAutoFit/>
          </a:bodyPr>
          <a:lstStyle/>
          <a:p>
            <a:r>
              <a:rPr lang="de-DE" dirty="0" smtClean="0"/>
              <a:t>Wo heute in der Kirche von </a:t>
            </a:r>
            <a:r>
              <a:rPr lang="de-DE" dirty="0" err="1" smtClean="0"/>
              <a:t>Novy</a:t>
            </a:r>
            <a:r>
              <a:rPr lang="de-DE" dirty="0" smtClean="0"/>
              <a:t> Las / </a:t>
            </a:r>
            <a:r>
              <a:rPr lang="de-DE" dirty="0" err="1" smtClean="0"/>
              <a:t>Neuwalde</a:t>
            </a:r>
            <a:r>
              <a:rPr lang="de-DE" dirty="0" smtClean="0"/>
              <a:t> „Heilige Hedwig von Schlesien, bitte für uns!“ steht, könnte früher: Herr, dein Wort bleibt in Ewigkeit gestanden haben</a:t>
            </a:r>
            <a:endParaRPr lang="de-DE"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5606" t="25064" r="54479" b="31643"/>
          <a:stretch/>
        </p:blipFill>
        <p:spPr>
          <a:xfrm rot="5400000">
            <a:off x="9876606" y="197906"/>
            <a:ext cx="1915427" cy="207904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19062" y="584703"/>
            <a:ext cx="2850188" cy="2137641"/>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378" t="853" r="11628" b="4052"/>
          <a:stretch/>
        </p:blipFill>
        <p:spPr>
          <a:xfrm>
            <a:off x="199159" y="3282215"/>
            <a:ext cx="2471918" cy="2026608"/>
          </a:xfrm>
          <a:prstGeom prst="rect">
            <a:avLst/>
          </a:prstGeom>
        </p:spPr>
      </p:pic>
      <p:sp>
        <p:nvSpPr>
          <p:cNvPr id="7" name="Textfeld 6"/>
          <p:cNvSpPr txBox="1"/>
          <p:nvPr/>
        </p:nvSpPr>
        <p:spPr>
          <a:xfrm>
            <a:off x="28876" y="5380672"/>
            <a:ext cx="2813662" cy="1477328"/>
          </a:xfrm>
          <a:prstGeom prst="rect">
            <a:avLst/>
          </a:prstGeom>
          <a:noFill/>
        </p:spPr>
        <p:txBody>
          <a:bodyPr wrap="square" rtlCol="0">
            <a:spAutoFit/>
          </a:bodyPr>
          <a:lstStyle/>
          <a:p>
            <a:r>
              <a:rPr lang="de-DE" dirty="0" smtClean="0"/>
              <a:t>Allerdings wirkte hier schon um 1900 ein katholischer Priester (t1913). Die Bitte an ihn: „Dich, Erdenpilger, flehe ich an, bitte für mich“</a:t>
            </a:r>
            <a:endParaRPr lang="de-DE" dirty="0"/>
          </a:p>
        </p:txBody>
      </p:sp>
      <p:sp>
        <p:nvSpPr>
          <p:cNvPr id="8" name="Textfeld 7"/>
          <p:cNvSpPr txBox="1"/>
          <p:nvPr/>
        </p:nvSpPr>
        <p:spPr>
          <a:xfrm>
            <a:off x="9640951" y="2339936"/>
            <a:ext cx="2432823" cy="2308324"/>
          </a:xfrm>
          <a:prstGeom prst="rect">
            <a:avLst/>
          </a:prstGeom>
          <a:noFill/>
        </p:spPr>
        <p:txBody>
          <a:bodyPr wrap="square" rtlCol="0">
            <a:spAutoFit/>
          </a:bodyPr>
          <a:lstStyle/>
          <a:p>
            <a:r>
              <a:rPr lang="de-DE" dirty="0" smtClean="0"/>
              <a:t>Gedenktafel für die auf dem Territorium von </a:t>
            </a:r>
            <a:r>
              <a:rPr lang="de-DE" dirty="0" err="1" smtClean="0"/>
              <a:t>Charbielin</a:t>
            </a:r>
            <a:r>
              <a:rPr lang="de-DE" dirty="0" smtClean="0"/>
              <a:t> während des Todesmarsches von Auschwitz-Birkenau nach Klein-Rosen Umgekommenen und Ermordeten</a:t>
            </a:r>
            <a:endParaRPr lang="de-DE" dirty="0"/>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591925" y="583890"/>
            <a:ext cx="2843688" cy="2132767"/>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50898" y="3152723"/>
            <a:ext cx="2587016" cy="1940262"/>
          </a:xfrm>
          <a:prstGeom prst="rect">
            <a:avLst/>
          </a:prstGeom>
        </p:spPr>
      </p:pic>
      <p:sp>
        <p:nvSpPr>
          <p:cNvPr id="11" name="Textfeld 10"/>
          <p:cNvSpPr txBox="1"/>
          <p:nvPr/>
        </p:nvSpPr>
        <p:spPr>
          <a:xfrm>
            <a:off x="3205213" y="5609545"/>
            <a:ext cx="1626669" cy="923330"/>
          </a:xfrm>
          <a:prstGeom prst="rect">
            <a:avLst/>
          </a:prstGeom>
          <a:noFill/>
        </p:spPr>
        <p:txBody>
          <a:bodyPr wrap="square" rtlCol="0">
            <a:spAutoFit/>
          </a:bodyPr>
          <a:lstStyle/>
          <a:p>
            <a:r>
              <a:rPr lang="de-DE" dirty="0"/>
              <a:t>I</a:t>
            </a:r>
            <a:r>
              <a:rPr lang="de-DE" dirty="0" smtClean="0"/>
              <a:t>nteressante </a:t>
            </a:r>
            <a:r>
              <a:rPr lang="de-DE" dirty="0" smtClean="0"/>
              <a:t>Kirchen </a:t>
            </a:r>
            <a:r>
              <a:rPr lang="de-DE" dirty="0" smtClean="0"/>
              <a:t>in fast jedem Dorf</a:t>
            </a:r>
            <a:endParaRPr lang="de-DE" dirty="0"/>
          </a:p>
        </p:txBody>
      </p:sp>
      <p:sp>
        <p:nvSpPr>
          <p:cNvPr id="13" name="Textfeld 12"/>
          <p:cNvSpPr txBox="1"/>
          <p:nvPr/>
        </p:nvSpPr>
        <p:spPr>
          <a:xfrm>
            <a:off x="9017932" y="5079681"/>
            <a:ext cx="2961620" cy="1477328"/>
          </a:xfrm>
          <a:prstGeom prst="rect">
            <a:avLst/>
          </a:prstGeom>
          <a:solidFill>
            <a:srgbClr val="BDD7EE"/>
          </a:solidFill>
        </p:spPr>
        <p:txBody>
          <a:bodyPr wrap="square" rtlCol="0">
            <a:spAutoFit/>
          </a:bodyPr>
          <a:lstStyle/>
          <a:p>
            <a:r>
              <a:rPr lang="de-DE" dirty="0" smtClean="0"/>
              <a:t>In der </a:t>
            </a:r>
            <a:r>
              <a:rPr lang="de-DE" dirty="0" err="1" smtClean="0"/>
              <a:t>Czarkowicer</a:t>
            </a:r>
            <a:r>
              <a:rPr lang="de-DE" dirty="0" smtClean="0"/>
              <a:t> </a:t>
            </a:r>
            <a:r>
              <a:rPr lang="de-DE" dirty="0" err="1" smtClean="0"/>
              <a:t>Mlyn</a:t>
            </a:r>
            <a:r>
              <a:rPr lang="de-DE" dirty="0" smtClean="0"/>
              <a:t> hätte ich geld- und kräftesparend übernachten können, sie vom Moravian empfohlen wird!</a:t>
            </a:r>
            <a:endParaRPr lang="de-DE" dirty="0"/>
          </a:p>
        </p:txBody>
      </p:sp>
      <p:grpSp>
        <p:nvGrpSpPr>
          <p:cNvPr id="15" name="Gruppieren 14"/>
          <p:cNvGrpSpPr/>
          <p:nvPr/>
        </p:nvGrpSpPr>
        <p:grpSpPr>
          <a:xfrm>
            <a:off x="6295776" y="4775591"/>
            <a:ext cx="2598006" cy="1781418"/>
            <a:chOff x="5127065" y="3950838"/>
            <a:chExt cx="3582983" cy="2478840"/>
          </a:xfrm>
        </p:grpSpPr>
        <p:pic>
          <p:nvPicPr>
            <p:cNvPr id="12" name="Grafik 11"/>
            <p:cNvPicPr>
              <a:picLocks noChangeAspect="1"/>
            </p:cNvPicPr>
            <p:nvPr/>
          </p:nvPicPr>
          <p:blipFill rotWithShape="1">
            <a:blip r:embed="rId8" cstate="print">
              <a:extLst>
                <a:ext uri="{28A0092B-C50C-407E-A947-70E740481C1C}">
                  <a14:useLocalDpi xmlns:a14="http://schemas.microsoft.com/office/drawing/2010/main" val="0"/>
                </a:ext>
              </a:extLst>
            </a:blip>
            <a:srcRect l="21859" t="17263" r="26561" b="35158"/>
            <a:stretch/>
          </p:blipFill>
          <p:spPr>
            <a:xfrm>
              <a:off x="5127065" y="3950838"/>
              <a:ext cx="3582983" cy="2478840"/>
            </a:xfrm>
            <a:prstGeom prst="rect">
              <a:avLst/>
            </a:prstGeom>
          </p:spPr>
        </p:pic>
        <p:sp>
          <p:nvSpPr>
            <p:cNvPr id="14" name="Freihandform 13"/>
            <p:cNvSpPr/>
            <p:nvPr/>
          </p:nvSpPr>
          <p:spPr>
            <a:xfrm>
              <a:off x="6351949" y="4247176"/>
              <a:ext cx="1781398" cy="1961934"/>
            </a:xfrm>
            <a:custGeom>
              <a:avLst/>
              <a:gdLst>
                <a:gd name="connsiteX0" fmla="*/ 1675520 w 1781398"/>
                <a:gd name="connsiteY0" fmla="*/ 680959 h 1961934"/>
                <a:gd name="connsiteX1" fmla="*/ 1001752 w 1781398"/>
                <a:gd name="connsiteY1" fmla="*/ 7190 h 1961934"/>
                <a:gd name="connsiteX2" fmla="*/ 725 w 1781398"/>
                <a:gd name="connsiteY2" fmla="*/ 430702 h 1961934"/>
                <a:gd name="connsiteX3" fmla="*/ 1165382 w 1781398"/>
                <a:gd name="connsiteY3" fmla="*/ 1961119 h 1961934"/>
                <a:gd name="connsiteX4" fmla="*/ 1781398 w 1781398"/>
                <a:gd name="connsiteY4" fmla="*/ 661708 h 1961934"/>
                <a:gd name="connsiteX5" fmla="*/ 1781398 w 1781398"/>
                <a:gd name="connsiteY5" fmla="*/ 661708 h 19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398" h="1961934">
                  <a:moveTo>
                    <a:pt x="1675520" y="680959"/>
                  </a:moveTo>
                  <a:cubicBezTo>
                    <a:pt x="1478202" y="364929"/>
                    <a:pt x="1280884" y="48899"/>
                    <a:pt x="1001752" y="7190"/>
                  </a:cubicBezTo>
                  <a:cubicBezTo>
                    <a:pt x="722620" y="-34519"/>
                    <a:pt x="-26547" y="105047"/>
                    <a:pt x="725" y="430702"/>
                  </a:cubicBezTo>
                  <a:cubicBezTo>
                    <a:pt x="27997" y="756357"/>
                    <a:pt x="868603" y="1922618"/>
                    <a:pt x="1165382" y="1961119"/>
                  </a:cubicBezTo>
                  <a:cubicBezTo>
                    <a:pt x="1462161" y="1999620"/>
                    <a:pt x="1781398" y="661708"/>
                    <a:pt x="1781398" y="661708"/>
                  </a:cubicBezTo>
                  <a:lnTo>
                    <a:pt x="1781398" y="661708"/>
                  </a:ln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84783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07553" y="680026"/>
            <a:ext cx="2355274" cy="176645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454" y="367868"/>
            <a:ext cx="3164031" cy="2373023"/>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49840" y="615659"/>
            <a:ext cx="1840345" cy="1380259"/>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8440" y="385616"/>
            <a:ext cx="2961411" cy="2221058"/>
          </a:xfrm>
          <a:prstGeom prst="rect">
            <a:avLst/>
          </a:prstGeom>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r="1976" b="12930"/>
          <a:stretch/>
        </p:blipFill>
        <p:spPr>
          <a:xfrm>
            <a:off x="490683" y="4096896"/>
            <a:ext cx="2806699" cy="1869795"/>
          </a:xfrm>
          <a:prstGeom prst="rect">
            <a:avLst/>
          </a:prstGeom>
        </p:spPr>
      </p:pic>
      <p:pic>
        <p:nvPicPr>
          <p:cNvPr id="10" name="Grafik 9"/>
          <p:cNvPicPr>
            <a:picLocks noChangeAspect="1"/>
          </p:cNvPicPr>
          <p:nvPr/>
        </p:nvPicPr>
        <p:blipFill rotWithShape="1">
          <a:blip r:embed="rId7" cstate="print">
            <a:extLst>
              <a:ext uri="{28A0092B-C50C-407E-A947-70E740481C1C}">
                <a14:useLocalDpi xmlns:a14="http://schemas.microsoft.com/office/drawing/2010/main" val="0"/>
              </a:ext>
            </a:extLst>
          </a:blip>
          <a:srcRect l="5886" t="-2066" r="17987" b="1391"/>
          <a:stretch/>
        </p:blipFill>
        <p:spPr>
          <a:xfrm rot="5400000">
            <a:off x="3753963" y="3698771"/>
            <a:ext cx="2269333" cy="2250853"/>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4137" y="4020059"/>
            <a:ext cx="2595510" cy="1946632"/>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395879" y="3753784"/>
            <a:ext cx="2489207" cy="1866905"/>
          </a:xfrm>
          <a:prstGeom prst="rect">
            <a:avLst/>
          </a:prstGeom>
        </p:spPr>
      </p:pic>
      <p:sp>
        <p:nvSpPr>
          <p:cNvPr id="14" name="Textfeld 13"/>
          <p:cNvSpPr txBox="1"/>
          <p:nvPr/>
        </p:nvSpPr>
        <p:spPr>
          <a:xfrm>
            <a:off x="701962" y="2909455"/>
            <a:ext cx="1607129" cy="369332"/>
          </a:xfrm>
          <a:prstGeom prst="rect">
            <a:avLst/>
          </a:prstGeom>
          <a:noFill/>
        </p:spPr>
        <p:txBody>
          <a:bodyPr wrap="square" rtlCol="0">
            <a:spAutoFit/>
          </a:bodyPr>
          <a:lstStyle/>
          <a:p>
            <a:r>
              <a:rPr lang="de-DE" dirty="0" smtClean="0"/>
              <a:t>Berthelsdorf </a:t>
            </a:r>
            <a:endParaRPr lang="de-DE" dirty="0"/>
          </a:p>
        </p:txBody>
      </p:sp>
      <p:sp>
        <p:nvSpPr>
          <p:cNvPr id="15" name="Textfeld 14"/>
          <p:cNvSpPr txBox="1"/>
          <p:nvPr/>
        </p:nvSpPr>
        <p:spPr>
          <a:xfrm>
            <a:off x="2821140" y="2909861"/>
            <a:ext cx="3138345" cy="646331"/>
          </a:xfrm>
          <a:prstGeom prst="rect">
            <a:avLst/>
          </a:prstGeom>
          <a:noFill/>
        </p:spPr>
        <p:txBody>
          <a:bodyPr wrap="square" rtlCol="0">
            <a:spAutoFit/>
          </a:bodyPr>
          <a:lstStyle/>
          <a:p>
            <a:r>
              <a:rPr lang="de-DE" dirty="0" smtClean="0"/>
              <a:t>Die Morgensonne über der Oberlausitz</a:t>
            </a:r>
            <a:endParaRPr lang="de-DE" dirty="0"/>
          </a:p>
        </p:txBody>
      </p:sp>
      <p:sp>
        <p:nvSpPr>
          <p:cNvPr id="16" name="Textfeld 15"/>
          <p:cNvSpPr txBox="1"/>
          <p:nvPr/>
        </p:nvSpPr>
        <p:spPr>
          <a:xfrm>
            <a:off x="6479882" y="2418061"/>
            <a:ext cx="1591155" cy="645659"/>
          </a:xfrm>
          <a:prstGeom prst="rect">
            <a:avLst/>
          </a:prstGeom>
          <a:noFill/>
        </p:spPr>
        <p:txBody>
          <a:bodyPr wrap="square" rtlCol="0">
            <a:spAutoFit/>
          </a:bodyPr>
          <a:lstStyle/>
          <a:p>
            <a:r>
              <a:rPr lang="de-DE" dirty="0" smtClean="0"/>
              <a:t>Maske nicht vergessen!</a:t>
            </a:r>
            <a:endParaRPr lang="de-DE" dirty="0"/>
          </a:p>
        </p:txBody>
      </p:sp>
      <p:sp>
        <p:nvSpPr>
          <p:cNvPr id="17" name="Textfeld 16"/>
          <p:cNvSpPr txBox="1"/>
          <p:nvPr/>
        </p:nvSpPr>
        <p:spPr>
          <a:xfrm>
            <a:off x="8563342" y="2770955"/>
            <a:ext cx="2961411" cy="646331"/>
          </a:xfrm>
          <a:prstGeom prst="rect">
            <a:avLst/>
          </a:prstGeom>
          <a:noFill/>
        </p:spPr>
        <p:txBody>
          <a:bodyPr wrap="square" rtlCol="0">
            <a:spAutoFit/>
          </a:bodyPr>
          <a:lstStyle/>
          <a:p>
            <a:r>
              <a:rPr lang="de-DE" dirty="0" smtClean="0"/>
              <a:t>Wolken über dem Neustädter Bahnhof</a:t>
            </a:r>
            <a:endParaRPr lang="de-DE" dirty="0"/>
          </a:p>
        </p:txBody>
      </p:sp>
      <p:sp>
        <p:nvSpPr>
          <p:cNvPr id="18" name="Textfeld 17"/>
          <p:cNvSpPr txBox="1"/>
          <p:nvPr/>
        </p:nvSpPr>
        <p:spPr>
          <a:xfrm>
            <a:off x="490683" y="6133623"/>
            <a:ext cx="2961411" cy="369332"/>
          </a:xfrm>
          <a:prstGeom prst="rect">
            <a:avLst/>
          </a:prstGeom>
          <a:noFill/>
        </p:spPr>
        <p:txBody>
          <a:bodyPr wrap="square" rtlCol="0">
            <a:spAutoFit/>
          </a:bodyPr>
          <a:lstStyle/>
          <a:p>
            <a:r>
              <a:rPr lang="de-DE" dirty="0" smtClean="0"/>
              <a:t>Es geht über: </a:t>
            </a:r>
            <a:r>
              <a:rPr lang="de-DE" dirty="0" err="1" smtClean="0"/>
              <a:t>Ústí</a:t>
            </a:r>
            <a:r>
              <a:rPr lang="de-DE" dirty="0" smtClean="0"/>
              <a:t> </a:t>
            </a:r>
            <a:r>
              <a:rPr lang="de-DE" dirty="0" err="1" smtClean="0"/>
              <a:t>nad</a:t>
            </a:r>
            <a:r>
              <a:rPr lang="de-DE" dirty="0" smtClean="0"/>
              <a:t> </a:t>
            </a:r>
            <a:r>
              <a:rPr lang="de-DE" dirty="0" err="1" smtClean="0"/>
              <a:t>Labem</a:t>
            </a:r>
            <a:r>
              <a:rPr lang="de-DE" dirty="0" smtClean="0"/>
              <a:t>,</a:t>
            </a:r>
            <a:endParaRPr lang="de-DE" dirty="0"/>
          </a:p>
        </p:txBody>
      </p:sp>
      <p:sp>
        <p:nvSpPr>
          <p:cNvPr id="19" name="Textfeld 18"/>
          <p:cNvSpPr txBox="1"/>
          <p:nvPr/>
        </p:nvSpPr>
        <p:spPr>
          <a:xfrm>
            <a:off x="4135993" y="6144268"/>
            <a:ext cx="1688511" cy="369332"/>
          </a:xfrm>
          <a:prstGeom prst="rect">
            <a:avLst/>
          </a:prstGeom>
          <a:noFill/>
        </p:spPr>
        <p:txBody>
          <a:bodyPr wrap="square" rtlCol="0">
            <a:spAutoFit/>
          </a:bodyPr>
          <a:lstStyle/>
          <a:p>
            <a:r>
              <a:rPr lang="de-DE" dirty="0" smtClean="0"/>
              <a:t>Prag,</a:t>
            </a:r>
            <a:endParaRPr lang="de-DE" dirty="0"/>
          </a:p>
        </p:txBody>
      </p:sp>
      <p:sp>
        <p:nvSpPr>
          <p:cNvPr id="20" name="Textfeld 19"/>
          <p:cNvSpPr txBox="1"/>
          <p:nvPr/>
        </p:nvSpPr>
        <p:spPr>
          <a:xfrm>
            <a:off x="6389844" y="6133623"/>
            <a:ext cx="2515077" cy="369332"/>
          </a:xfrm>
          <a:prstGeom prst="rect">
            <a:avLst/>
          </a:prstGeom>
          <a:noFill/>
        </p:spPr>
        <p:txBody>
          <a:bodyPr wrap="square" rtlCol="0">
            <a:spAutoFit/>
          </a:bodyPr>
          <a:lstStyle/>
          <a:p>
            <a:r>
              <a:rPr lang="de-DE" dirty="0" smtClean="0"/>
              <a:t>Baustellen und</a:t>
            </a:r>
            <a:endParaRPr lang="de-DE" dirty="0"/>
          </a:p>
        </p:txBody>
      </p:sp>
      <p:sp>
        <p:nvSpPr>
          <p:cNvPr id="21" name="Textfeld 20"/>
          <p:cNvSpPr txBox="1"/>
          <p:nvPr/>
        </p:nvSpPr>
        <p:spPr>
          <a:xfrm>
            <a:off x="9885424" y="6105810"/>
            <a:ext cx="1688511" cy="369332"/>
          </a:xfrm>
          <a:prstGeom prst="rect">
            <a:avLst/>
          </a:prstGeom>
          <a:noFill/>
        </p:spPr>
        <p:txBody>
          <a:bodyPr wrap="square" rtlCol="0">
            <a:spAutoFit/>
          </a:bodyPr>
          <a:lstStyle/>
          <a:p>
            <a:r>
              <a:rPr lang="de-DE" dirty="0" err="1" smtClean="0"/>
              <a:t>Kolin</a:t>
            </a:r>
            <a:endParaRPr lang="de-DE" dirty="0"/>
          </a:p>
        </p:txBody>
      </p:sp>
    </p:spTree>
    <p:extLst>
      <p:ext uri="{BB962C8B-B14F-4D97-AF65-F5344CB8AC3E}">
        <p14:creationId xmlns:p14="http://schemas.microsoft.com/office/powerpoint/2010/main" val="16606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Aufenthalt in </a:t>
            </a:r>
            <a:r>
              <a:rPr lang="de-DE" dirty="0"/>
              <a:t>B</a:t>
            </a:r>
            <a:r>
              <a:rPr lang="de-DE" dirty="0" smtClean="0"/>
              <a:t>rno</a:t>
            </a:r>
            <a:endParaRPr lang="de-DE" dirty="0"/>
          </a:p>
        </p:txBody>
      </p:sp>
      <p:sp>
        <p:nvSpPr>
          <p:cNvPr id="3" name="Inhaltsplatzhalter 2"/>
          <p:cNvSpPr>
            <a:spLocks noGrp="1"/>
          </p:cNvSpPr>
          <p:nvPr>
            <p:ph idx="1"/>
          </p:nvPr>
        </p:nvSpPr>
        <p:spPr/>
        <p:txBody>
          <a:bodyPr>
            <a:normAutofit fontScale="92500" lnSpcReduction="10000"/>
          </a:bodyPr>
          <a:lstStyle/>
          <a:p>
            <a:pPr marL="0" indent="0">
              <a:buNone/>
            </a:pPr>
            <a:r>
              <a:rPr lang="de-DE" dirty="0" smtClean="0"/>
              <a:t>40 Minuten Aufenthalt in Brno sind zu wenig, eine Stadttour zu machen. Aber sie reichen aus, sich daran zu erinnern, dass unsere Tochter Paula dort vor Jahren ihr FSJ in einer </a:t>
            </a:r>
            <a:r>
              <a:rPr lang="de-DE" dirty="0" err="1" smtClean="0"/>
              <a:t>Charitas</a:t>
            </a:r>
            <a:r>
              <a:rPr lang="de-DE" dirty="0" smtClean="0"/>
              <a:t>-Einrichtung gemacht hat und dass es dort bspw. die </a:t>
            </a:r>
            <a:r>
              <a:rPr lang="de-DE" dirty="0"/>
              <a:t>R</a:t>
            </a:r>
            <a:r>
              <a:rPr lang="de-DE" dirty="0" smtClean="0"/>
              <a:t>ote Kirche gibt, bis 1945 die Kirche der deutschen lutherischen Gemeinde. Heute dient sie einer Gemeinde der Evangelischen Kirche der Böhmischen Brüder. 1919 waren es zu einem großen Prozentsatz Nachkommen der im Land verblieben heimlichen Protestanten, die sich der der EKBB zusammenfanden. In der Herrnhuter Geschichtserzählung wirkt es manchmal so, als wären die Gründer Herrnhuts die „letzten der Mohikaner“ gewesen, resp. der letzte Rest der tschechischen Reformation, der dann nirgendwo anders als in unserer Kirche erneuert wiedererstand. Eine der Geschichtsbildkorrekturen unterwegs.</a:t>
            </a:r>
            <a:endParaRPr lang="de-DE" dirty="0"/>
          </a:p>
        </p:txBody>
      </p:sp>
    </p:spTree>
    <p:extLst>
      <p:ext uri="{BB962C8B-B14F-4D97-AF65-F5344CB8AC3E}">
        <p14:creationId xmlns:p14="http://schemas.microsoft.com/office/powerpoint/2010/main" val="2908375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26" y="434110"/>
            <a:ext cx="2784766" cy="2088574"/>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4258" r="13864"/>
          <a:stretch/>
        </p:blipFill>
        <p:spPr>
          <a:xfrm rot="5400000">
            <a:off x="3628738" y="624994"/>
            <a:ext cx="2429162" cy="2025072"/>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156" y="452584"/>
            <a:ext cx="2488172" cy="1866129"/>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3910" y="4229146"/>
            <a:ext cx="2594263" cy="1945698"/>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625146" y="4313822"/>
            <a:ext cx="2664075" cy="1998056"/>
          </a:xfrm>
          <a:prstGeom prst="rect">
            <a:avLst/>
          </a:prstGeom>
        </p:spPr>
      </p:pic>
      <p:sp>
        <p:nvSpPr>
          <p:cNvPr id="11" name="Textfeld 10"/>
          <p:cNvSpPr txBox="1"/>
          <p:nvPr/>
        </p:nvSpPr>
        <p:spPr>
          <a:xfrm>
            <a:off x="668192" y="2713474"/>
            <a:ext cx="2990848" cy="923330"/>
          </a:xfrm>
          <a:prstGeom prst="rect">
            <a:avLst/>
          </a:prstGeom>
          <a:noFill/>
        </p:spPr>
        <p:txBody>
          <a:bodyPr wrap="square" rtlCol="0">
            <a:spAutoFit/>
          </a:bodyPr>
          <a:lstStyle/>
          <a:p>
            <a:r>
              <a:rPr lang="de-DE" dirty="0" smtClean="0"/>
              <a:t>Vor dem Bahnhof: modernes Bauen und Leben – und so manche gescheitere Gestalt</a:t>
            </a:r>
            <a:endParaRPr lang="de-DE" dirty="0"/>
          </a:p>
        </p:txBody>
      </p:sp>
      <p:sp>
        <p:nvSpPr>
          <p:cNvPr id="12" name="Textfeld 11"/>
          <p:cNvSpPr txBox="1"/>
          <p:nvPr/>
        </p:nvSpPr>
        <p:spPr>
          <a:xfrm>
            <a:off x="5948218" y="820786"/>
            <a:ext cx="1893457" cy="1754326"/>
          </a:xfrm>
          <a:prstGeom prst="rect">
            <a:avLst/>
          </a:prstGeom>
          <a:noFill/>
        </p:spPr>
        <p:txBody>
          <a:bodyPr wrap="square" rtlCol="0">
            <a:spAutoFit/>
          </a:bodyPr>
          <a:lstStyle/>
          <a:p>
            <a:r>
              <a:rPr lang="de-DE" dirty="0" smtClean="0"/>
              <a:t>Das </a:t>
            </a:r>
            <a:r>
              <a:rPr lang="de-DE" dirty="0" err="1" smtClean="0"/>
              <a:t>Caf´s</a:t>
            </a:r>
            <a:r>
              <a:rPr lang="de-DE" dirty="0" smtClean="0"/>
              <a:t> Schrott könnte es auch in Berlin geben, leider war es (</a:t>
            </a:r>
            <a:r>
              <a:rPr lang="de-DE" dirty="0" err="1" smtClean="0"/>
              <a:t>coronabedingt</a:t>
            </a:r>
            <a:r>
              <a:rPr lang="de-DE" dirty="0" smtClean="0"/>
              <a:t>?) geschlossen</a:t>
            </a:r>
            <a:endParaRPr lang="de-DE" dirty="0"/>
          </a:p>
        </p:txBody>
      </p:sp>
      <p:sp>
        <p:nvSpPr>
          <p:cNvPr id="13" name="Textfeld 12"/>
          <p:cNvSpPr txBox="1"/>
          <p:nvPr/>
        </p:nvSpPr>
        <p:spPr>
          <a:xfrm>
            <a:off x="7958156" y="2343795"/>
            <a:ext cx="3559590" cy="1477328"/>
          </a:xfrm>
          <a:prstGeom prst="rect">
            <a:avLst/>
          </a:prstGeom>
          <a:noFill/>
        </p:spPr>
        <p:txBody>
          <a:bodyPr wrap="square" rtlCol="0">
            <a:spAutoFit/>
          </a:bodyPr>
          <a:lstStyle/>
          <a:p>
            <a:r>
              <a:rPr lang="de-DE" dirty="0" smtClean="0"/>
              <a:t>Bauzaun mit Dichterwort: </a:t>
            </a:r>
          </a:p>
          <a:p>
            <a:r>
              <a:rPr lang="de-DE" dirty="0" smtClean="0">
                <a:solidFill>
                  <a:schemeClr val="accent5">
                    <a:lumMod val="75000"/>
                  </a:schemeClr>
                </a:solidFill>
              </a:rPr>
              <a:t>Frühling </a:t>
            </a:r>
          </a:p>
          <a:p>
            <a:r>
              <a:rPr lang="de-DE" dirty="0" smtClean="0">
                <a:solidFill>
                  <a:schemeClr val="accent5">
                    <a:lumMod val="75000"/>
                  </a:schemeClr>
                </a:solidFill>
              </a:rPr>
              <a:t>Blütenblind gehe ich </a:t>
            </a:r>
          </a:p>
          <a:p>
            <a:r>
              <a:rPr lang="de-DE" dirty="0" smtClean="0">
                <a:solidFill>
                  <a:schemeClr val="accent5">
                    <a:lumMod val="75000"/>
                  </a:schemeClr>
                </a:solidFill>
              </a:rPr>
              <a:t>kindlich hingegeben </a:t>
            </a:r>
          </a:p>
          <a:p>
            <a:r>
              <a:rPr lang="de-DE" dirty="0" smtClean="0">
                <a:solidFill>
                  <a:schemeClr val="accent5">
                    <a:lumMod val="75000"/>
                  </a:schemeClr>
                </a:solidFill>
              </a:rPr>
              <a:t>höheren Dingen</a:t>
            </a:r>
            <a:r>
              <a:rPr lang="de-DE" dirty="0" smtClean="0"/>
              <a:t>.    Jiří </a:t>
            </a:r>
            <a:r>
              <a:rPr lang="de-DE" dirty="0" err="1" smtClean="0"/>
              <a:t>Maheň</a:t>
            </a:r>
            <a:endParaRPr lang="de-DE" dirty="0"/>
          </a:p>
        </p:txBody>
      </p:sp>
      <p:sp>
        <p:nvSpPr>
          <p:cNvPr id="14" name="Textfeld 13"/>
          <p:cNvSpPr txBox="1"/>
          <p:nvPr/>
        </p:nvSpPr>
        <p:spPr>
          <a:xfrm>
            <a:off x="3775522" y="3821524"/>
            <a:ext cx="3595096" cy="2862322"/>
          </a:xfrm>
          <a:prstGeom prst="rect">
            <a:avLst/>
          </a:prstGeom>
          <a:noFill/>
        </p:spPr>
        <p:txBody>
          <a:bodyPr wrap="square" rtlCol="0">
            <a:spAutoFit/>
          </a:bodyPr>
          <a:lstStyle/>
          <a:p>
            <a:r>
              <a:rPr lang="de-DE" dirty="0" smtClean="0"/>
              <a:t>Über die Peter-und-Pauls-Kathedrale in Brno, an der man von überall her erkennt, wo man ist, mehr in https://de.wikipedia.org/wiki/Kathedrale_St._Peter_und_Paul_(Br%C3%BCnn), dabei eine Legende über das Mittagsläuten aus dem Dreißigjährigen Krieg. Wenn die Schweden damals nicht hätten abziehen müssen...</a:t>
            </a:r>
            <a:endParaRPr lang="de-DE" dirty="0"/>
          </a:p>
        </p:txBody>
      </p:sp>
      <p:sp>
        <p:nvSpPr>
          <p:cNvPr id="2" name="Rechteck 1"/>
          <p:cNvSpPr/>
          <p:nvPr/>
        </p:nvSpPr>
        <p:spPr>
          <a:xfrm>
            <a:off x="3850310" y="2921292"/>
            <a:ext cx="4107845" cy="646331"/>
          </a:xfrm>
          <a:prstGeom prst="rect">
            <a:avLst/>
          </a:prstGeom>
        </p:spPr>
        <p:txBody>
          <a:bodyPr wrap="square">
            <a:spAutoFit/>
          </a:bodyPr>
          <a:lstStyle/>
          <a:p>
            <a:r>
              <a:rPr lang="de-DE" sz="3600" dirty="0" smtClean="0"/>
              <a:t>Brno </a:t>
            </a:r>
            <a:r>
              <a:rPr lang="de-DE" sz="2400" dirty="0" smtClean="0"/>
              <a:t>rund um den </a:t>
            </a:r>
            <a:r>
              <a:rPr lang="de-DE" sz="2400" dirty="0"/>
              <a:t>B</a:t>
            </a:r>
            <a:r>
              <a:rPr lang="de-DE" sz="2400" dirty="0" smtClean="0"/>
              <a:t>ahnhof</a:t>
            </a:r>
            <a:endParaRPr lang="de-DE" sz="2400" dirty="0"/>
          </a:p>
        </p:txBody>
      </p:sp>
    </p:spTree>
    <p:extLst>
      <p:ext uri="{BB962C8B-B14F-4D97-AF65-F5344CB8AC3E}">
        <p14:creationId xmlns:p14="http://schemas.microsoft.com/office/powerpoint/2010/main" val="4294936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30802"/>
          </a:xfrm>
        </p:spPr>
        <p:txBody>
          <a:bodyPr>
            <a:normAutofit fontScale="90000"/>
          </a:bodyPr>
          <a:lstStyle/>
          <a:p>
            <a:r>
              <a:rPr lang="de-DE" dirty="0" err="1" smtClean="0"/>
              <a:t>Suchdol</a:t>
            </a:r>
            <a:r>
              <a:rPr lang="de-DE" dirty="0" smtClean="0"/>
              <a:t> na </a:t>
            </a:r>
            <a:r>
              <a:rPr lang="de-DE" dirty="0" err="1" smtClean="0"/>
              <a:t>první</a:t>
            </a:r>
            <a:r>
              <a:rPr lang="de-DE" dirty="0" smtClean="0"/>
              <a:t> </a:t>
            </a:r>
            <a:r>
              <a:rPr lang="de-DE" dirty="0" err="1" smtClean="0"/>
              <a:t>pohled</a:t>
            </a:r>
            <a:r>
              <a:rPr lang="de-DE" dirty="0" smtClean="0"/>
              <a:t> – keine Schönheit</a:t>
            </a:r>
            <a:endParaRPr lang="de-DE" dirty="0"/>
          </a:p>
        </p:txBody>
      </p:sp>
      <p:sp>
        <p:nvSpPr>
          <p:cNvPr id="3" name="Inhaltsplatzhalter 2"/>
          <p:cNvSpPr>
            <a:spLocks noGrp="1"/>
          </p:cNvSpPr>
          <p:nvPr>
            <p:ph idx="1"/>
          </p:nvPr>
        </p:nvSpPr>
        <p:spPr>
          <a:xfrm>
            <a:off x="923636" y="1034473"/>
            <a:ext cx="10658764" cy="5823527"/>
          </a:xfrm>
        </p:spPr>
        <p:txBody>
          <a:bodyPr>
            <a:noAutofit/>
          </a:bodyPr>
          <a:lstStyle/>
          <a:p>
            <a:pPr marL="0" indent="0">
              <a:lnSpc>
                <a:spcPct val="120000"/>
              </a:lnSpc>
              <a:buNone/>
            </a:pPr>
            <a:r>
              <a:rPr lang="de-DE" sz="1700" dirty="0" smtClean="0"/>
              <a:t>Und dann bin ich in </a:t>
            </a:r>
            <a:r>
              <a:rPr lang="de-DE" sz="1700" dirty="0" err="1" smtClean="0"/>
              <a:t>Suchdol</a:t>
            </a:r>
            <a:r>
              <a:rPr lang="de-DE" sz="1700" dirty="0" smtClean="0"/>
              <a:t> – und es präsentiert sich mäßig schön. Ja, es scheint Wanderwege zu geben, aber der zufällige Besucher findet  lange nichts wirklich Fotogenes. Später werde ich mich fragen, ob das auch schon mit dem Exodus der ersten zig </a:t>
            </a:r>
            <a:r>
              <a:rPr lang="de-DE" sz="1700" dirty="0" err="1" smtClean="0"/>
              <a:t>Suchdoler</a:t>
            </a:r>
            <a:r>
              <a:rPr lang="de-DE" sz="1700" dirty="0" smtClean="0"/>
              <a:t> nach </a:t>
            </a:r>
            <a:r>
              <a:rPr lang="de-DE" sz="1700" dirty="0"/>
              <a:t>H</a:t>
            </a:r>
            <a:r>
              <a:rPr lang="de-DE" sz="1700" dirty="0" smtClean="0"/>
              <a:t>errnhut zu tun hatte. Natürlich aber hat es eher damit zu tun, dass nach 1945 die deutschen </a:t>
            </a:r>
            <a:r>
              <a:rPr lang="de-DE" sz="1700" dirty="0" err="1" smtClean="0"/>
              <a:t>Suchdoler</a:t>
            </a:r>
            <a:r>
              <a:rPr lang="de-DE" sz="1700" dirty="0" smtClean="0"/>
              <a:t> vertrieben wurde. </a:t>
            </a:r>
            <a:r>
              <a:rPr lang="de-DE" sz="1700" dirty="0" err="1" smtClean="0"/>
              <a:t>Zauchtental</a:t>
            </a:r>
            <a:r>
              <a:rPr lang="de-DE" sz="1700" dirty="0" smtClean="0"/>
              <a:t> heißt übrigens seit 1921 </a:t>
            </a:r>
            <a:r>
              <a:rPr lang="de-DE" sz="1700" dirty="0" err="1" smtClean="0"/>
              <a:t>Suchdol</a:t>
            </a:r>
            <a:r>
              <a:rPr lang="de-DE" sz="1700" dirty="0" smtClean="0"/>
              <a:t>, seit der ersten Tschechischen Republik. Der Wikipedia-Artikel zu </a:t>
            </a:r>
            <a:r>
              <a:rPr lang="de-DE" sz="1700" dirty="0" err="1" smtClean="0"/>
              <a:t>Suchdol</a:t>
            </a:r>
            <a:r>
              <a:rPr lang="de-DE" sz="1700" dirty="0" smtClean="0"/>
              <a:t>, offenbar gut recherchiert, behauptet, dass sich beim Toleranzpatent Josefs II, 1782 (fast 60 Jahre nach Auszug „unserer“ Vorfahren) etwa 75% als </a:t>
            </a:r>
            <a:r>
              <a:rPr lang="de-DE" sz="1700" dirty="0"/>
              <a:t>H</a:t>
            </a:r>
            <a:r>
              <a:rPr lang="de-DE" sz="1700" dirty="0" smtClean="0"/>
              <a:t>errnhuter verstanden. Aber es galt nur: Lutherisch oder Reformiert. Also wurden die </a:t>
            </a:r>
            <a:r>
              <a:rPr lang="de-DE" sz="1700" dirty="0" err="1" smtClean="0"/>
              <a:t>Zauchtentaler</a:t>
            </a:r>
            <a:r>
              <a:rPr lang="de-DE" sz="1700" dirty="0" smtClean="0"/>
              <a:t> Lutheraner. </a:t>
            </a:r>
          </a:p>
          <a:p>
            <a:pPr marL="0" indent="0">
              <a:lnSpc>
                <a:spcPct val="120000"/>
              </a:lnSpc>
              <a:buNone/>
            </a:pPr>
            <a:r>
              <a:rPr lang="de-DE" sz="1700" dirty="0" smtClean="0"/>
              <a:t>Da ich noch eine Stunde habe, bevor die Sitzung des </a:t>
            </a:r>
            <a:r>
              <a:rPr lang="de-DE" sz="1700" dirty="0"/>
              <a:t>V</a:t>
            </a:r>
            <a:r>
              <a:rPr lang="de-DE" sz="1700" dirty="0" smtClean="0"/>
              <a:t>ereins Moravian beginnt, fahre ich auf eigene </a:t>
            </a:r>
            <a:r>
              <a:rPr lang="de-DE" sz="1700" dirty="0"/>
              <a:t>F</a:t>
            </a:r>
            <a:r>
              <a:rPr lang="de-DE" sz="1700" dirty="0" smtClean="0"/>
              <a:t>aust durch den Ort. An einem herrschaftlichen Hof die Inschrift, die aktuell wirkt: In </a:t>
            </a:r>
            <a:r>
              <a:rPr lang="de-DE" sz="1700" dirty="0" err="1" smtClean="0"/>
              <a:t>Zauchtental</a:t>
            </a:r>
            <a:r>
              <a:rPr lang="de-DE" sz="1700" dirty="0" smtClean="0"/>
              <a:t> wurde 1799 zum ersten Mal im Staate Österreich-Ungarn eine – erfolgreiche - Massenimpfung der Bevölkerung gegen die Blattern durchgeführt. Nach Wikipedia allerdings erst 1806. Nichtsdestotrotz: im Jahr 2021 berührt mich diese Inschrift besonders. Der zweite Blickfang ist dann allerdings schon das kleine feine Museum der Mährischen Brüder, aber zunächst fahre ich noch eine Runde die obere Straße entlang, habe von dort aus einen Eindruck von der bergigen Umgebung, obwohl der Regen sich schon ankündigt. Auf dieser kurzen Fahrt entdecke ich auch die weltweit größte Büste von </a:t>
            </a:r>
            <a:r>
              <a:rPr lang="de-DE" sz="1700" dirty="0" err="1" smtClean="0"/>
              <a:t>Komenský</a:t>
            </a:r>
            <a:r>
              <a:rPr lang="de-DE" sz="1700" dirty="0" smtClean="0"/>
              <a:t>, aufgestellt 1945 in der Nähe der Schule, die sich in vielen Sprachen als solche zu erkennen gibt. Als es dann wirklich anfängt zu regnen, fahre ich kurz nach Daniel </a:t>
            </a:r>
            <a:r>
              <a:rPr lang="de-DE" sz="1700" dirty="0" err="1" smtClean="0"/>
              <a:t>Říčán</a:t>
            </a:r>
            <a:r>
              <a:rPr lang="de-DE" sz="1700" dirty="0" smtClean="0"/>
              <a:t> und seinem Kollegen vom Verein Moravian in den Hof des Museums ein: Ein vor einigen Jahren geretteter kleiner Bauernhof, der mir nach der heutigen Fahrt sofort das Gefühl von </a:t>
            </a:r>
            <a:r>
              <a:rPr lang="de-DE" sz="1700" dirty="0"/>
              <a:t>G</a:t>
            </a:r>
            <a:r>
              <a:rPr lang="de-DE" sz="1700" dirty="0" smtClean="0"/>
              <a:t>eborgenheit vermittelt, schon gar, als es draußen kräftig zu regnen beginnt .</a:t>
            </a:r>
          </a:p>
          <a:p>
            <a:pPr marL="0" indent="0">
              <a:lnSpc>
                <a:spcPct val="120000"/>
              </a:lnSpc>
              <a:buNone/>
            </a:pPr>
            <a:endParaRPr lang="de-DE" sz="1700" dirty="0"/>
          </a:p>
        </p:txBody>
      </p:sp>
    </p:spTree>
    <p:extLst>
      <p:ext uri="{BB962C8B-B14F-4D97-AF65-F5344CB8AC3E}">
        <p14:creationId xmlns:p14="http://schemas.microsoft.com/office/powerpoint/2010/main" val="201280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3116" y="624898"/>
            <a:ext cx="2616200" cy="196215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95262" y="624898"/>
            <a:ext cx="2616202" cy="1962152"/>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r="2646" b="34744"/>
          <a:stretch/>
        </p:blipFill>
        <p:spPr>
          <a:xfrm>
            <a:off x="5015346" y="295564"/>
            <a:ext cx="3398982" cy="1708727"/>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3867" y="4050050"/>
            <a:ext cx="2850188" cy="2137641"/>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746279" y="4043989"/>
            <a:ext cx="2857116" cy="2142837"/>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36326" y="3792972"/>
            <a:ext cx="2862503" cy="2146877"/>
          </a:xfrm>
          <a:prstGeom prst="rect">
            <a:avLst/>
          </a:prstGeom>
        </p:spPr>
      </p:pic>
      <p:sp>
        <p:nvSpPr>
          <p:cNvPr id="12" name="Textfeld 11"/>
          <p:cNvSpPr txBox="1"/>
          <p:nvPr/>
        </p:nvSpPr>
        <p:spPr>
          <a:xfrm>
            <a:off x="5800436" y="3380509"/>
            <a:ext cx="3556000" cy="369332"/>
          </a:xfrm>
          <a:prstGeom prst="rect">
            <a:avLst/>
          </a:prstGeom>
          <a:noFill/>
        </p:spPr>
        <p:txBody>
          <a:bodyPr wrap="square" rtlCol="0">
            <a:spAutoFit/>
          </a:bodyPr>
          <a:lstStyle/>
          <a:p>
            <a:endParaRPr lang="de-DE" dirty="0"/>
          </a:p>
        </p:txBody>
      </p:sp>
      <p:sp>
        <p:nvSpPr>
          <p:cNvPr id="13" name="Textfeld 12"/>
          <p:cNvSpPr txBox="1"/>
          <p:nvPr/>
        </p:nvSpPr>
        <p:spPr>
          <a:xfrm>
            <a:off x="531667" y="3007700"/>
            <a:ext cx="2137642" cy="646331"/>
          </a:xfrm>
          <a:prstGeom prst="rect">
            <a:avLst/>
          </a:prstGeom>
          <a:noFill/>
        </p:spPr>
        <p:txBody>
          <a:bodyPr wrap="square" rtlCol="0">
            <a:spAutoFit/>
          </a:bodyPr>
          <a:lstStyle/>
          <a:p>
            <a:r>
              <a:rPr lang="de-DE" dirty="0" smtClean="0"/>
              <a:t>Wanderwege von </a:t>
            </a:r>
            <a:r>
              <a:rPr lang="de-DE" dirty="0" err="1" smtClean="0"/>
              <a:t>Suchdol</a:t>
            </a:r>
            <a:r>
              <a:rPr lang="de-DE" dirty="0" smtClean="0"/>
              <a:t> aus</a:t>
            </a:r>
            <a:endParaRPr lang="de-DE" dirty="0"/>
          </a:p>
        </p:txBody>
      </p:sp>
      <p:sp>
        <p:nvSpPr>
          <p:cNvPr id="14" name="Textfeld 13"/>
          <p:cNvSpPr txBox="1"/>
          <p:nvPr/>
        </p:nvSpPr>
        <p:spPr>
          <a:xfrm>
            <a:off x="2826905" y="3040518"/>
            <a:ext cx="2188440" cy="646331"/>
          </a:xfrm>
          <a:prstGeom prst="rect">
            <a:avLst/>
          </a:prstGeom>
          <a:noFill/>
        </p:spPr>
        <p:txBody>
          <a:bodyPr wrap="square" rtlCol="0">
            <a:spAutoFit/>
          </a:bodyPr>
          <a:lstStyle/>
          <a:p>
            <a:r>
              <a:rPr lang="de-DE" dirty="0" smtClean="0"/>
              <a:t>Ein Denkmal für Impfgegner</a:t>
            </a:r>
            <a:endParaRPr lang="de-DE" dirty="0"/>
          </a:p>
        </p:txBody>
      </p:sp>
      <p:sp>
        <p:nvSpPr>
          <p:cNvPr id="15" name="Textfeld 14"/>
          <p:cNvSpPr txBox="1"/>
          <p:nvPr/>
        </p:nvSpPr>
        <p:spPr>
          <a:xfrm>
            <a:off x="5135414" y="2193852"/>
            <a:ext cx="3426690" cy="1477328"/>
          </a:xfrm>
          <a:prstGeom prst="rect">
            <a:avLst/>
          </a:prstGeom>
          <a:noFill/>
        </p:spPr>
        <p:txBody>
          <a:bodyPr wrap="square" rtlCol="0">
            <a:spAutoFit/>
          </a:bodyPr>
          <a:lstStyle/>
          <a:p>
            <a:r>
              <a:rPr lang="de-DE" dirty="0" smtClean="0"/>
              <a:t>Muss ich morgen diese Berge überwinden? Aber nein, vermutlich sind es die mährisch-schlesischen Beskiden, ich muss nur in die niederen </a:t>
            </a:r>
            <a:r>
              <a:rPr lang="de-DE" dirty="0" err="1" smtClean="0"/>
              <a:t>Jeseniky</a:t>
            </a:r>
            <a:r>
              <a:rPr lang="de-DE" dirty="0" smtClean="0"/>
              <a:t>.</a:t>
            </a:r>
            <a:endParaRPr lang="de-DE" dirty="0"/>
          </a:p>
        </p:txBody>
      </p:sp>
      <p:sp>
        <p:nvSpPr>
          <p:cNvPr id="16" name="Textfeld 15"/>
          <p:cNvSpPr txBox="1"/>
          <p:nvPr/>
        </p:nvSpPr>
        <p:spPr>
          <a:xfrm>
            <a:off x="5583959" y="5445052"/>
            <a:ext cx="2188440" cy="1200329"/>
          </a:xfrm>
          <a:prstGeom prst="rect">
            <a:avLst/>
          </a:prstGeom>
          <a:noFill/>
        </p:spPr>
        <p:txBody>
          <a:bodyPr wrap="square" rtlCol="0">
            <a:spAutoFit/>
          </a:bodyPr>
          <a:lstStyle/>
          <a:p>
            <a:r>
              <a:rPr lang="de-DE" dirty="0" smtClean="0"/>
              <a:t>In den Gästezimmern des Museum  zu logieren ist eine Freude!</a:t>
            </a:r>
            <a:endParaRPr lang="de-DE" dirty="0"/>
          </a:p>
        </p:txBody>
      </p:sp>
      <p:pic>
        <p:nvPicPr>
          <p:cNvPr id="2" name="Grafi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6203" y="295564"/>
            <a:ext cx="3138120" cy="2353590"/>
          </a:xfrm>
          <a:prstGeom prst="rect">
            <a:avLst/>
          </a:prstGeom>
        </p:spPr>
      </p:pic>
    </p:spTree>
    <p:extLst>
      <p:ext uri="{BB962C8B-B14F-4D97-AF65-F5344CB8AC3E}">
        <p14:creationId xmlns:p14="http://schemas.microsoft.com/office/powerpoint/2010/main" val="37434336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5110</Words>
  <Application>Microsoft Office PowerPoint</Application>
  <PresentationFormat>Breitbild</PresentationFormat>
  <Paragraphs>161</Paragraphs>
  <Slides>48</Slides>
  <Notes>0</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48</vt:i4>
      </vt:variant>
    </vt:vector>
  </HeadingPairs>
  <TitlesOfParts>
    <vt:vector size="52" baseType="lpstr">
      <vt:lpstr>Arial</vt:lpstr>
      <vt:lpstr>Calibri</vt:lpstr>
      <vt:lpstr>Calibri Light</vt:lpstr>
      <vt:lpstr>Office</vt:lpstr>
      <vt:lpstr>Via Exulantis 2021</vt:lpstr>
      <vt:lpstr>Berthelsdorfer Vorüberlegungen</vt:lpstr>
      <vt:lpstr>Pilgerfahrt als Studienurlaub</vt:lpstr>
      <vt:lpstr>1. Tag, 16.08. 2021 von Herrnhut (Löbau) nach Suchdol nadOdrou mit der Bahn</vt:lpstr>
      <vt:lpstr>PowerPoint-Präsentation</vt:lpstr>
      <vt:lpstr>Aufenthalt in Brno</vt:lpstr>
      <vt:lpstr>PowerPoint-Präsentation</vt:lpstr>
      <vt:lpstr>Suchdol na první pohled – keine Schönheit</vt:lpstr>
      <vt:lpstr>PowerPoint-Präsentation</vt:lpstr>
      <vt:lpstr>Eine Nachtwanderung zur Waldkirche und eine Turmbesteigung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 Exulantis 2021</dc:title>
  <dc:creator>Carstens, Benigna</dc:creator>
  <cp:lastModifiedBy>Carstens, Benigna</cp:lastModifiedBy>
  <cp:revision>108</cp:revision>
  <dcterms:created xsi:type="dcterms:W3CDTF">2021-08-22T11:34:30Z</dcterms:created>
  <dcterms:modified xsi:type="dcterms:W3CDTF">2021-08-27T06:44:32Z</dcterms:modified>
</cp:coreProperties>
</file>